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1" r:id="rId4"/>
    <p:sldMasterId id="2147484565" r:id="rId5"/>
    <p:sldMasterId id="2147484581" r:id="rId6"/>
    <p:sldMasterId id="2147484591" r:id="rId7"/>
    <p:sldMasterId id="2147484603" r:id="rId8"/>
  </p:sldMasterIdLst>
  <p:notesMasterIdLst>
    <p:notesMasterId r:id="rId44"/>
  </p:notesMasterIdLst>
  <p:handoutMasterIdLst>
    <p:handoutMasterId r:id="rId45"/>
  </p:handoutMasterIdLst>
  <p:sldIdLst>
    <p:sldId id="1393" r:id="rId9"/>
    <p:sldId id="1394" r:id="rId10"/>
    <p:sldId id="1400" r:id="rId11"/>
    <p:sldId id="1402" r:id="rId12"/>
    <p:sldId id="1403" r:id="rId13"/>
    <p:sldId id="1404" r:id="rId14"/>
    <p:sldId id="1405" r:id="rId15"/>
    <p:sldId id="1401" r:id="rId16"/>
    <p:sldId id="1406" r:id="rId17"/>
    <p:sldId id="1407" r:id="rId18"/>
    <p:sldId id="1431" r:id="rId19"/>
    <p:sldId id="1397" r:id="rId20"/>
    <p:sldId id="1399" r:id="rId21"/>
    <p:sldId id="1395" r:id="rId22"/>
    <p:sldId id="1408" r:id="rId23"/>
    <p:sldId id="1409" r:id="rId24"/>
    <p:sldId id="1410" r:id="rId25"/>
    <p:sldId id="1432" r:id="rId26"/>
    <p:sldId id="1415" r:id="rId27"/>
    <p:sldId id="1411" r:id="rId28"/>
    <p:sldId id="1412" r:id="rId29"/>
    <p:sldId id="1413" r:id="rId30"/>
    <p:sldId id="1414" r:id="rId31"/>
    <p:sldId id="1429" r:id="rId32"/>
    <p:sldId id="1420" r:id="rId33"/>
    <p:sldId id="1430" r:id="rId34"/>
    <p:sldId id="1421" r:id="rId35"/>
    <p:sldId id="1422" r:id="rId36"/>
    <p:sldId id="1424" r:id="rId37"/>
    <p:sldId id="1425" r:id="rId38"/>
    <p:sldId id="1423" r:id="rId39"/>
    <p:sldId id="1426" r:id="rId40"/>
    <p:sldId id="1427" r:id="rId41"/>
    <p:sldId id="1428" r:id="rId42"/>
    <p:sldId id="1398"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A073DAE3-B461-442F-A3D3-6642BD875E45}">
          <p14:sldIdLst>
            <p14:sldId id="1393"/>
            <p14:sldId id="1394"/>
            <p14:sldId id="1400"/>
            <p14:sldId id="1402"/>
            <p14:sldId id="1403"/>
            <p14:sldId id="1404"/>
            <p14:sldId id="1405"/>
            <p14:sldId id="1401"/>
            <p14:sldId id="1406"/>
            <p14:sldId id="1407"/>
            <p14:sldId id="1431"/>
            <p14:sldId id="1397"/>
            <p14:sldId id="1399"/>
            <p14:sldId id="1395"/>
            <p14:sldId id="1408"/>
            <p14:sldId id="1409"/>
            <p14:sldId id="1410"/>
            <p14:sldId id="1432"/>
            <p14:sldId id="1415"/>
            <p14:sldId id="1411"/>
            <p14:sldId id="1412"/>
            <p14:sldId id="1413"/>
            <p14:sldId id="1414"/>
            <p14:sldId id="1429"/>
            <p14:sldId id="1420"/>
            <p14:sldId id="1430"/>
            <p14:sldId id="1421"/>
            <p14:sldId id="1422"/>
            <p14:sldId id="1424"/>
            <p14:sldId id="1425"/>
            <p14:sldId id="1423"/>
            <p14:sldId id="1426"/>
            <p14:sldId id="1427"/>
            <p14:sldId id="1428"/>
            <p14:sldId id="13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esar De la Torre" initials="CDlT" lastIdx="1" clrIdx="4">
    <p:extLst>
      <p:ext uri="{19B8F6BF-5375-455C-9EA6-DF929625EA0E}">
        <p15:presenceInfo xmlns:p15="http://schemas.microsoft.com/office/powerpoint/2012/main" userId="f9c14db2e5fef7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D93A00"/>
    <a:srgbClr val="F8F8F8"/>
    <a:srgbClr val="D83B01"/>
    <a:srgbClr val="505050"/>
    <a:srgbClr val="FF8C00"/>
    <a:srgbClr val="D2D2D2"/>
    <a:srgbClr val="FFFFFF"/>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69819" autoAdjust="0"/>
  </p:normalViewPr>
  <p:slideViewPr>
    <p:cSldViewPr>
      <p:cViewPr varScale="1">
        <p:scale>
          <a:sx n="70" d="100"/>
          <a:sy n="70" d="100"/>
        </p:scale>
        <p:origin x="771"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328" y="108"/>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7-04-30T11:59:07.606"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5/8/2017 5:35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5/8/2017 2:17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5:35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a:t>
            </a:r>
            <a:r>
              <a:rPr lang="en-US" dirty="0" err="1"/>
              <a:t>Lasker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5343E-9722-6343-B5B9-5CA32FB98E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5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80709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2762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009675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8444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0892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5/8/2017 2:17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368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baseline="0" dirty="0" err="1">
                <a:solidFill>
                  <a:schemeClr val="tx1"/>
                </a:solidFill>
                <a:latin typeface="+mn-lt"/>
                <a:ea typeface="+mn-ea"/>
                <a:cs typeface="+mn-cs"/>
              </a:rPr>
              <a:t>This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is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just</a:t>
            </a:r>
            <a:r>
              <a:rPr lang="es-ES" sz="1200" kern="1200" baseline="0" dirty="0">
                <a:solidFill>
                  <a:schemeClr val="tx1"/>
                </a:solidFill>
                <a:latin typeface="+mn-lt"/>
                <a:ea typeface="+mn-ea"/>
                <a:cs typeface="+mn-cs"/>
              </a:rPr>
              <a:t> a </a:t>
            </a:r>
            <a:r>
              <a:rPr lang="es-ES" sz="1200" kern="1200" baseline="0" dirty="0" err="1">
                <a:solidFill>
                  <a:schemeClr val="tx1"/>
                </a:solidFill>
                <a:latin typeface="+mn-lt"/>
                <a:ea typeface="+mn-ea"/>
                <a:cs typeface="+mn-cs"/>
              </a:rPr>
              <a:t>sample</a:t>
            </a:r>
            <a:r>
              <a:rPr lang="es-ES" sz="1200" kern="1200" baseline="0" dirty="0">
                <a:solidFill>
                  <a:schemeClr val="tx1"/>
                </a:solidFill>
                <a:latin typeface="+mn-lt"/>
                <a:ea typeface="+mn-ea"/>
                <a:cs typeface="+mn-cs"/>
              </a:rPr>
              <a:t>, actual </a:t>
            </a:r>
            <a:r>
              <a:rPr lang="es-ES" sz="1200" kern="1200" baseline="0" dirty="0" err="1">
                <a:solidFill>
                  <a:schemeClr val="tx1"/>
                </a:solidFill>
                <a:latin typeface="+mn-lt"/>
                <a:ea typeface="+mn-ea"/>
                <a:cs typeface="+mn-cs"/>
              </a:rPr>
              <a:t>bounded</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context</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boundaries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would</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depend</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on</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your</a:t>
            </a:r>
            <a:r>
              <a:rPr lang="es-ES" sz="1200" kern="1200" baseline="0" dirty="0">
                <a:solidFill>
                  <a:schemeClr val="tx1"/>
                </a:solidFill>
                <a:latin typeface="+mn-lt"/>
                <a:ea typeface="+mn-ea"/>
                <a:cs typeface="+mn-cs"/>
              </a:rPr>
              <a:t> real </a:t>
            </a:r>
            <a:r>
              <a:rPr lang="es-ES" sz="1200" kern="1200" baseline="0" dirty="0" err="1">
                <a:solidFill>
                  <a:schemeClr val="tx1"/>
                </a:solidFill>
                <a:latin typeface="+mn-lt"/>
                <a:ea typeface="+mn-ea"/>
                <a:cs typeface="+mn-cs"/>
              </a:rPr>
              <a:t>Domains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Depending</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on</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each</a:t>
            </a:r>
            <a:r>
              <a:rPr lang="es-ES" sz="1200" kern="1200" baseline="0" dirty="0">
                <a:solidFill>
                  <a:schemeClr val="tx1"/>
                </a:solidFill>
                <a:latin typeface="+mn-lt"/>
                <a:ea typeface="+mn-ea"/>
                <a:cs typeface="+mn-cs"/>
              </a:rPr>
              <a:t> Domain, </a:t>
            </a:r>
            <a:r>
              <a:rPr lang="es-ES" sz="1200" kern="1200" baseline="0" dirty="0" err="1">
                <a:solidFill>
                  <a:schemeClr val="tx1"/>
                </a:solidFill>
                <a:latin typeface="+mn-lt"/>
                <a:ea typeface="+mn-ea"/>
                <a:cs typeface="+mn-cs"/>
              </a:rPr>
              <a:t>the</a:t>
            </a:r>
            <a:r>
              <a:rPr lang="es-ES" sz="1200" kern="1200" baseline="0" dirty="0">
                <a:solidFill>
                  <a:schemeClr val="tx1"/>
                </a:solidFill>
                <a:latin typeface="+mn-lt"/>
                <a:ea typeface="+mn-ea"/>
                <a:cs typeface="+mn-cs"/>
              </a:rPr>
              <a:t> entities and </a:t>
            </a:r>
            <a:r>
              <a:rPr lang="es-ES" sz="1200" kern="1200" baseline="0" dirty="0" err="1">
                <a:solidFill>
                  <a:schemeClr val="tx1"/>
                </a:solidFill>
                <a:latin typeface="+mn-lt"/>
                <a:ea typeface="+mn-ea"/>
                <a:cs typeface="+mn-cs"/>
              </a:rPr>
              <a:t>their</a:t>
            </a:r>
            <a:r>
              <a:rPr lang="es-ES" sz="1200" kern="1200" baseline="0" dirty="0">
                <a:solidFill>
                  <a:schemeClr val="tx1"/>
                </a:solidFill>
                <a:latin typeface="+mn-lt"/>
                <a:ea typeface="+mn-ea"/>
                <a:cs typeface="+mn-cs"/>
              </a:rPr>
              <a:t> position </a:t>
            </a:r>
            <a:r>
              <a:rPr lang="es-ES" sz="1200" kern="1200" baseline="0" dirty="0" err="1">
                <a:solidFill>
                  <a:schemeClr val="tx1"/>
                </a:solidFill>
                <a:latin typeface="+mn-lt"/>
                <a:ea typeface="+mn-ea"/>
                <a:cs typeface="+mn-cs"/>
              </a:rPr>
              <a:t>could</a:t>
            </a:r>
            <a:r>
              <a:rPr lang="es-ES" sz="1200" kern="1200" baseline="0" dirty="0">
                <a:solidFill>
                  <a:schemeClr val="tx1"/>
                </a:solidFill>
                <a:latin typeface="+mn-lt"/>
                <a:ea typeface="+mn-ea"/>
                <a:cs typeface="+mn-cs"/>
              </a:rPr>
              <a:t> be </a:t>
            </a:r>
            <a:r>
              <a:rPr lang="es-ES" sz="1200" kern="1200" baseline="0" dirty="0" err="1">
                <a:solidFill>
                  <a:schemeClr val="tx1"/>
                </a:solidFill>
                <a:latin typeface="+mn-lt"/>
                <a:ea typeface="+mn-ea"/>
                <a:cs typeface="+mn-cs"/>
              </a:rPr>
              <a:t>different</a:t>
            </a:r>
            <a:r>
              <a:rPr lang="es-ES" sz="1200" kern="1200" baseline="0" dirty="0">
                <a:solidFill>
                  <a:schemeClr val="tx1"/>
                </a:solidFill>
                <a:latin typeface="+mn-lt"/>
                <a:ea typeface="+mn-ea"/>
                <a:cs typeface="+mn-cs"/>
              </a:rPr>
              <a:t>.</a:t>
            </a:r>
          </a:p>
          <a:p>
            <a:endParaRPr lang="es-ES" sz="1200" kern="1200" baseline="0" dirty="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177F674-8157-4302-8F17-5D168F44FB1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18</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7798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627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5/8/2017 2:17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484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19271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5/8/2017 2:17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182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5/8/2017 2:17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8928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881273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7801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380" indent="-291380" defTabSz="932238">
              <a:buFont typeface="Arial" panose="020B0604020202020204" pitchFamily="34" charset="0"/>
              <a:buChar char="•"/>
              <a:defRPr/>
            </a:pPr>
            <a:r>
              <a:rPr lang="en-US" kern="0" dirty="0">
                <a:solidFill>
                  <a:sysClr val="windowText" lastClr="000000"/>
                </a:solidFill>
              </a:rPr>
              <a:t>For each service instance you use </a:t>
            </a:r>
            <a:r>
              <a:rPr lang="en-US" u="sng" kern="0" dirty="0">
                <a:solidFill>
                  <a:sysClr val="windowText" lastClr="000000"/>
                </a:solidFill>
              </a:rPr>
              <a:t>one</a:t>
            </a:r>
            <a:r>
              <a:rPr lang="en-US" kern="0" dirty="0">
                <a:solidFill>
                  <a:sysClr val="windowText" lastClr="000000"/>
                </a:solidFill>
              </a:rPr>
              <a:t> container</a:t>
            </a:r>
          </a:p>
          <a:p>
            <a:pPr marL="291380" indent="-291380" defTabSz="932238">
              <a:buFont typeface="Arial" panose="020B0604020202020204" pitchFamily="34" charset="0"/>
              <a:buChar char="•"/>
              <a:defRPr/>
            </a:pPr>
            <a:r>
              <a:rPr lang="en-US" kern="0" dirty="0">
                <a:solidFill>
                  <a:sysClr val="windowText" lastClr="000000"/>
                </a:solidFill>
              </a:rPr>
              <a:t>Docker images/containers are “units of deployment”</a:t>
            </a:r>
          </a:p>
          <a:p>
            <a:pPr marL="291380" indent="-291380" defTabSz="932238">
              <a:buFont typeface="Arial" panose="020B0604020202020204" pitchFamily="34" charset="0"/>
              <a:buChar char="•"/>
              <a:defRPr/>
            </a:pPr>
            <a:r>
              <a:rPr lang="en-US" kern="0" dirty="0">
                <a:solidFill>
                  <a:sysClr val="windowText" lastClr="000000"/>
                </a:solidFill>
              </a:rPr>
              <a:t>A container is an </a:t>
            </a:r>
            <a:r>
              <a:rPr lang="en-US" u="sng" kern="0" dirty="0">
                <a:solidFill>
                  <a:sysClr val="windowText" lastClr="000000"/>
                </a:solidFill>
              </a:rPr>
              <a:t>instance</a:t>
            </a:r>
            <a:r>
              <a:rPr lang="en-US" kern="0" dirty="0">
                <a:solidFill>
                  <a:sysClr val="windowText" lastClr="000000"/>
                </a:solidFill>
              </a:rPr>
              <a:t> of a Docker Image</a:t>
            </a:r>
          </a:p>
          <a:p>
            <a:pPr marL="291380" indent="-291380" defTabSz="932238">
              <a:buFont typeface="Arial" panose="020B0604020202020204" pitchFamily="34" charset="0"/>
              <a:buChar char="•"/>
              <a:defRPr/>
            </a:pPr>
            <a:r>
              <a:rPr lang="en-US" kern="0" dirty="0">
                <a:solidFill>
                  <a:sysClr val="windowText" lastClr="000000"/>
                </a:solidFill>
              </a:rPr>
              <a:t>A host (VM/server) handles many containers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https://blogs.msdn.microsoft.com/azureservicefabric/2016/04/25/orchestrating-containers-with-service-fabric/</a:t>
            </a:r>
          </a:p>
          <a:p>
            <a:r>
              <a:rPr lang="en-US" sz="900" b="1" i="0" kern="1200" dirty="0">
                <a:solidFill>
                  <a:schemeClr val="tx1"/>
                </a:solidFill>
                <a:effectLst/>
                <a:latin typeface="Segoe UI Light" pitchFamily="34" charset="0"/>
                <a:ea typeface="+mn-ea"/>
                <a:cs typeface="+mn-cs"/>
              </a:rPr>
              <a:t>Service Fabric will support the different types of containers discussed above in an upcoming release.</a:t>
            </a:r>
          </a:p>
          <a:p>
            <a:r>
              <a:rPr lang="en-US" sz="900" b="0" i="0" kern="1200" dirty="0">
                <a:solidFill>
                  <a:schemeClr val="tx1"/>
                </a:solidFill>
                <a:effectLst/>
                <a:latin typeface="Segoe UI Light" pitchFamily="34" charset="0"/>
                <a:ea typeface="+mn-ea"/>
                <a:cs typeface="+mn-cs"/>
              </a:rPr>
              <a:t>At a high level, containers can be seen as encapsulated, individually deployable components running as isolated instances on the same kernel, leveraging operating system level virtualization. This means that each application, its runtime, dependencies, and system libraries run inside a container with full, private access to their own isolated view of operating system constructs. Along with portability, this degree of security and resource isolation is the main benefit for using containers with Service Fabric, which otherwise runs services in traditional processes. On Linux, this isolation has traditionally been provided by </a:t>
            </a:r>
            <a:r>
              <a:rPr lang="en-US" sz="900" b="0" i="0" kern="1200" dirty="0" err="1">
                <a:solidFill>
                  <a:schemeClr val="tx1"/>
                </a:solidFill>
                <a:effectLst/>
                <a:latin typeface="Segoe UI Light" pitchFamily="34" charset="0"/>
                <a:ea typeface="+mn-ea"/>
                <a:cs typeface="+mn-cs"/>
              </a:rPr>
              <a:t>cgroups</a:t>
            </a:r>
            <a:r>
              <a:rPr lang="en-US" sz="900" b="0" i="0" kern="1200" dirty="0">
                <a:solidFill>
                  <a:schemeClr val="tx1"/>
                </a:solidFill>
                <a:effectLst/>
                <a:latin typeface="Segoe UI Light" pitchFamily="34" charset="0"/>
                <a:ea typeface="+mn-ea"/>
                <a:cs typeface="+mn-cs"/>
              </a:rPr>
              <a:t> and namespaces, and Windows Server Containers (coming in Windows Server 2016) will behave similarly. In addition, Windows Server 2016 will offer Hyper-V Containers, an even higher level of security isolation for hostile multi-tenant scenarios. Figure 1 shows the different isolation levels.</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5/8/2017 2:17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3778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674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767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3676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8918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79202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latin typeface="Segoe UI Light" pitchFamily="34" charset="0"/>
                <a:ea typeface="+mn-ea"/>
                <a:cs typeface="Times New Roman" panose="02020603050405020304" pitchFamily="18" charset="0"/>
              </a:rPr>
              <a:t>Docker is also a company promoting and evolving this technology with a tight collaboration with cloud, Linux and Windows vendors, like Microsoft.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8518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67768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2992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5/8/2017 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763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09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making significant progress towards enabling multi-container, distributed applications in the past few months. Composing multi-Docker container applications will become significantly easier as we integrate Fig into Docker.  We’ve also been making progress on other critical capabilities for orchestration including provisioning and managing Docker hosts, creating clusters of Docker hosts, and inter-Docker container networking, all of which will be previewed this quarter.</a:t>
            </a:r>
          </a:p>
          <a:p>
            <a:r>
              <a:rPr lang="en-US" dirty="0"/>
              <a:t>Microsoft’s endorsement and early work with our orchestration APIs is hugely exciting.  Microsoft and Docker share a common vision that multi-container applications should be assembled using both </a:t>
            </a:r>
            <a:r>
              <a:rPr lang="en-US" dirty="0" err="1"/>
              <a:t>Dockerized</a:t>
            </a:r>
            <a:r>
              <a:rPr lang="en-US" dirty="0"/>
              <a:t> Windows and </a:t>
            </a:r>
            <a:r>
              <a:rPr lang="en-US" dirty="0" err="1"/>
              <a:t>Dockerized</a:t>
            </a:r>
            <a:r>
              <a:rPr lang="en-US" dirty="0"/>
              <a:t> Linux components.  The two companies will work with emergent infrastructure tools for multi-container applications like Kubernetes, Mesos, Helios etc. to provide a uniform Docker interface that provides developers with multi-platform orchestration capabilities leveraging </a:t>
            </a:r>
            <a:r>
              <a:rPr lang="en-US" dirty="0" err="1"/>
              <a:t>Dockerized</a:t>
            </a:r>
            <a:r>
              <a:rPr lang="en-US" dirty="0"/>
              <a:t> content from these two ecosystems.</a:t>
            </a:r>
          </a:p>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005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making significant progress towards enabling multi-container, distributed applications in the past few months. Composing multi-Docker container applications will become significantly easier as we integrate Fig into Docker.  We’ve also been making progress on other critical capabilities for orchestration including provisioning and managing Docker hosts, creating clusters of Docker hosts, and inter-Docker container networking, all of which will be previewed this quarter.</a:t>
            </a:r>
          </a:p>
          <a:p>
            <a:r>
              <a:rPr lang="en-US" dirty="0"/>
              <a:t>Microsoft’s endorsement and early work with our orchestration APIs is hugely exciting.  Microsoft and Docker share a common vision that multi-container applications should be assembled using both </a:t>
            </a:r>
            <a:r>
              <a:rPr lang="en-US" dirty="0" err="1"/>
              <a:t>Dockerized</a:t>
            </a:r>
            <a:r>
              <a:rPr lang="en-US" dirty="0"/>
              <a:t> Windows and </a:t>
            </a:r>
            <a:r>
              <a:rPr lang="en-US" dirty="0" err="1"/>
              <a:t>Dockerized</a:t>
            </a:r>
            <a:r>
              <a:rPr lang="en-US" dirty="0"/>
              <a:t> Linux components.  The two companies will work with emergent infrastructure tools for multi-container applications like Kubernetes, Mesos, Helios etc. to provide a uniform Docker interface that provides developers with multi-platform orchestration capabilities leveraging </a:t>
            </a:r>
            <a:r>
              <a:rPr lang="en-US" dirty="0" err="1"/>
              <a:t>Dockerized</a:t>
            </a:r>
            <a:r>
              <a:rPr lang="en-US" dirty="0"/>
              <a:t> content from these two ecosystems.</a:t>
            </a:r>
          </a:p>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737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5/8/2017 2:17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2662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332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5709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hqprint">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069841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15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34132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645052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8E97784-E3E6-405D-A188-BB21A2BFA4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625347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normAutofit/>
          </a:bodyPr>
          <a:lstStyle>
            <a:lvl1pPr>
              <a:defRPr sz="4896">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74802" y="1288066"/>
            <a:ext cx="11887037" cy="4929291"/>
          </a:xfrm>
        </p:spPr>
        <p:txBody>
          <a:bodyPr/>
          <a:lstStyle>
            <a:lvl1pPr>
              <a:defRPr sz="2599">
                <a:solidFill>
                  <a:sysClr val="windowText" lastClr="000000"/>
                </a:solidFill>
                <a:latin typeface="+mn-lt"/>
              </a:defRPr>
            </a:lvl1pPr>
            <a:lvl2pPr>
              <a:defRPr sz="2399">
                <a:solidFill>
                  <a:sysClr val="windowText" lastClr="000000"/>
                </a:solidFill>
              </a:defRPr>
            </a:lvl2pPr>
            <a:lvl3pPr>
              <a:defRPr sz="1999">
                <a:solidFill>
                  <a:sysClr val="windowText" lastClr="000000"/>
                </a:solidFill>
              </a:defRPr>
            </a:lvl3pPr>
            <a:lvl4pPr>
              <a:defRPr sz="1799">
                <a:solidFill>
                  <a:sysClr val="windowText" lastClr="000000"/>
                </a:solidFill>
              </a:defRPr>
            </a:lvl4pPr>
            <a:lvl5pPr>
              <a:defRPr sz="1799">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31626" y="6389912"/>
            <a:ext cx="1924894" cy="414222"/>
          </a:xfrm>
          <a:prstGeom prst="rect">
            <a:avLst/>
          </a:prstGeom>
          <a:noFill/>
        </p:spPr>
        <p:txBody>
          <a:bodyPr wrap="none" rtlCol="0">
            <a:spAutoFit/>
          </a:bodyPr>
          <a:lstStyle/>
          <a:p>
            <a:pPr>
              <a:defRPr/>
            </a:pPr>
            <a:r>
              <a:rPr lang="en-US" sz="2039" kern="0" dirty="0">
                <a:solidFill>
                  <a:srgbClr val="002060"/>
                </a:solidFill>
              </a:rPr>
              <a:t>Microsoft Azure</a:t>
            </a:r>
          </a:p>
        </p:txBody>
      </p:sp>
      <p:sp>
        <p:nvSpPr>
          <p:cNvPr id="6" name="Slide Number Placeholder 3"/>
          <p:cNvSpPr>
            <a:spLocks noGrp="1"/>
          </p:cNvSpPr>
          <p:nvPr>
            <p:ph type="sldNum" sz="quarter" idx="12"/>
          </p:nvPr>
        </p:nvSpPr>
        <p:spPr>
          <a:xfrm>
            <a:off x="9328894" y="6407701"/>
            <a:ext cx="2798207" cy="372394"/>
          </a:xfrm>
          <a:prstGeom prst="rect">
            <a:avLst/>
          </a:prstGeom>
        </p:spPr>
        <p:txBody>
          <a:bodyPr/>
          <a:lstStyle>
            <a:lvl1pPr>
              <a:defRPr>
                <a:solidFill>
                  <a:srgbClr val="002060"/>
                </a:solidFill>
              </a:defRPr>
            </a:lvl1p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8612116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8E97784-E3E6-405D-A188-BB21A2BFA4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445378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658434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E97784-E3E6-405D-A188-BB21A2BFA4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3189733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E97784-E3E6-405D-A188-BB21A2BFA422}"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236172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E97784-E3E6-405D-A188-BB21A2BFA422}" type="datetimeFigureOut">
              <a:rPr lang="en-US" smtClean="0"/>
              <a:t>5/8/2017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224846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6388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E97784-E3E6-405D-A188-BB21A2BFA422}" type="datetimeFigureOut">
              <a:rPr lang="en-US" smtClean="0"/>
              <a:t>5/8/2017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565899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97784-E3E6-405D-A188-BB21A2BFA422}" type="datetimeFigureOut">
              <a:rPr lang="en-US" smtClean="0"/>
              <a:t>5/8/2017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09227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F8E97784-E3E6-405D-A188-BB21A2BFA422}"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70543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F8E97784-E3E6-405D-A188-BB21A2BFA422}"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3859316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901057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126932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067880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40741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07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48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224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29346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2860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109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3178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36344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28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7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44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30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85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84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504313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140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9315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Accent Color 2">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451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9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2767604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539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2.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3.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5.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grpSp>
        <p:nvGrpSpPr>
          <p:cNvPr id="6" name="Group 5"/>
          <p:cNvGrpSpPr/>
          <p:nvPr userDrawn="1"/>
        </p:nvGrpSpPr>
        <p:grpSpPr>
          <a:xfrm>
            <a:off x="12618975" y="0"/>
            <a:ext cx="952402" cy="5766965"/>
            <a:chOff x="12618967" y="-1"/>
            <a:chExt cx="952402" cy="5766966"/>
          </a:xfrm>
        </p:grpSpPr>
        <p:grpSp>
          <p:nvGrpSpPr>
            <p:cNvPr id="7" name="Group 6"/>
            <p:cNvGrpSpPr/>
            <p:nvPr userDrawn="1"/>
          </p:nvGrpSpPr>
          <p:grpSpPr>
            <a:xfrm rot="5400000">
              <a:off x="11582059" y="1045293"/>
              <a:ext cx="2703052" cy="629236"/>
              <a:chOff x="1586734" y="4543426"/>
              <a:chExt cx="2703052" cy="629236"/>
            </a:xfrm>
          </p:grpSpPr>
          <p:sp>
            <p:nvSpPr>
              <p:cNvPr id="14" name="Rectangle 13"/>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15" name="Rectangle 14"/>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16" name="Rectangle 15"/>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17" name="Rectangle 16"/>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18" name="Rectangle 17"/>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19" name="Rectangle 18"/>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11"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11"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12" name="Rectangle 11"/>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13" name="Rectangle 12"/>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9" name="TextBox 8"/>
            <p:cNvSpPr txBox="1"/>
            <p:nvPr userDrawn="1"/>
          </p:nvSpPr>
          <p:spPr>
            <a:xfrm rot="5400000">
              <a:off x="12988036" y="260167"/>
              <a:ext cx="843501" cy="323165"/>
            </a:xfrm>
            <a:prstGeom prst="rect">
              <a:avLst/>
            </a:prstGeom>
            <a:noFill/>
          </p:spPr>
          <p:txBody>
            <a:bodyPr wrap="none" lIns="0" tIns="91440" rIns="182880" bIns="91440" rtlCol="0">
              <a:spAutoFit/>
            </a:bodyPr>
            <a:lstStyle/>
            <a:p>
              <a:pPr marL="0" marR="0" lvl="0" indent="0" defTabSz="91434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10" name="TextBox 9"/>
            <p:cNvSpPr txBox="1"/>
            <p:nvPr userDrawn="1"/>
          </p:nvSpPr>
          <p:spPr>
            <a:xfrm rot="5400000">
              <a:off x="11742070" y="4230581"/>
              <a:ext cx="2656496" cy="323165"/>
            </a:xfrm>
            <a:prstGeom prst="rect">
              <a:avLst/>
            </a:prstGeom>
            <a:noFill/>
          </p:spPr>
          <p:txBody>
            <a:bodyPr wrap="none" lIns="0" tIns="91440" rIns="182880" bIns="91440" rtlCol="0">
              <a:spAutoFit/>
            </a:bodyPr>
            <a:lstStyle/>
            <a:p>
              <a:pPr marL="0" marR="0" lvl="0" indent="0" defTabSz="91434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362337330"/>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73085070"/>
      </p:ext>
    </p:extLst>
  </p:cSld>
  <p:clrMap bg1="dk1" tx1="lt1" bg2="dk2" tx2="lt2" accent1="accent1" accent2="accent2" accent3="accent3" accent4="accent4" accent5="accent5" accent6="accent6" hlink="hlink" folHlink="folHlink"/>
  <p:sldLayoutIdLst>
    <p:sldLayoutId id="2147484567" r:id="rId1"/>
    <p:sldLayoutId id="2147484569" r:id="rId2"/>
    <p:sldLayoutId id="2147484573" r:id="rId3"/>
    <p:sldLayoutId id="2147484576" r:id="rId4"/>
    <p:sldLayoutId id="2147484580"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807344856"/>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8E97784-E3E6-405D-A188-BB21A2BFA422}" type="datetimeFigureOut">
              <a:rPr lang="en-US" smtClean="0"/>
              <a:t>5/8/2017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9553DE1E-725A-4079-ADE7-6C8DF8549E49}" type="slidenum">
              <a:rPr lang="en-US" smtClean="0"/>
              <a:t>‹#›</a:t>
            </a:fld>
            <a:endParaRPr lang="en-US"/>
          </a:p>
        </p:txBody>
      </p:sp>
    </p:spTree>
    <p:extLst>
      <p:ext uri="{BB962C8B-B14F-4D97-AF65-F5344CB8AC3E}">
        <p14:creationId xmlns:p14="http://schemas.microsoft.com/office/powerpoint/2010/main" val="3904554876"/>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1161912"/>
      </p:ext>
    </p:extLst>
  </p:cSld>
  <p:clrMap bg1="lt1" tx1="dk1" bg2="lt2" tx2="dk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 id="2147484617" r:id="rId14"/>
    <p:sldLayoutId id="2147484618" r:id="rId15"/>
    <p:sldLayoutId id="2147484619" r:id="rId16"/>
    <p:sldLayoutId id="2147484620"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emf"/><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44.png"/><Relationship Id="rId18" Type="http://schemas.openxmlformats.org/officeDocument/2006/relationships/image" Target="../media/image48.emf"/><Relationship Id="rId3" Type="http://schemas.openxmlformats.org/officeDocument/2006/relationships/image" Target="../media/image25.emf"/><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7.emf"/><Relationship Id="rId2" Type="http://schemas.openxmlformats.org/officeDocument/2006/relationships/notesSlide" Target="../notesSlides/notesSlide10.xml"/><Relationship Id="rId16" Type="http://schemas.microsoft.com/office/2007/relationships/hdphoto" Target="../media/hdphoto2.wdp"/><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image" Target="../media/image42.emf"/><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emf"/><Relationship Id="rId19"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45.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aka.ms/MicroservicesEbook" TargetMode="External"/><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hyperlink" Target="http://aka.ms/MicroservicesArchitecture" TargetMode="Externa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9.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1.jp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hub.docker.com/" TargetMode="External"/><Relationship Id="rId3" Type="http://schemas.openxmlformats.org/officeDocument/2006/relationships/image" Target="../media/image10.png"/><Relationship Id="rId7" Type="http://schemas.openxmlformats.org/officeDocument/2006/relationships/image" Target="../media/image11.png"/><Relationship Id="rId12"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31.png"/><Relationship Id="rId5" Type="http://schemas.openxmlformats.org/officeDocument/2006/relationships/image" Target="../media/image65.png"/><Relationship Id="rId15" Type="http://schemas.openxmlformats.org/officeDocument/2006/relationships/image" Target="../media/image67.png"/><Relationship Id="rId10" Type="http://schemas.openxmlformats.org/officeDocument/2006/relationships/image" Target="../media/image30.png"/><Relationship Id="rId4" Type="http://schemas.openxmlformats.org/officeDocument/2006/relationships/image" Target="../media/image64.png"/><Relationship Id="rId9" Type="http://schemas.openxmlformats.org/officeDocument/2006/relationships/image" Target="../media/image29.png"/><Relationship Id="rId14" Type="http://schemas.openxmlformats.org/officeDocument/2006/relationships/image" Target="../media/image33.png"/></Relationships>
</file>

<file path=ppt/slides/_rels/slide26.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9" Type="http://schemas.openxmlformats.org/officeDocument/2006/relationships/image" Target="../media/image103.png"/><Relationship Id="rId3" Type="http://schemas.openxmlformats.org/officeDocument/2006/relationships/image" Target="../media/image68.png"/><Relationship Id="rId21" Type="http://schemas.openxmlformats.org/officeDocument/2006/relationships/image" Target="../media/image86.png"/><Relationship Id="rId34" Type="http://schemas.openxmlformats.org/officeDocument/2006/relationships/image" Target="../media/image98.png"/><Relationship Id="rId42" Type="http://schemas.openxmlformats.org/officeDocument/2006/relationships/image" Target="../media/image105.png"/><Relationship Id="rId47" Type="http://schemas.openxmlformats.org/officeDocument/2006/relationships/image" Target="../media/image110.png"/><Relationship Id="rId50" Type="http://schemas.openxmlformats.org/officeDocument/2006/relationships/image" Target="../media/image113.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7.png"/><Relationship Id="rId38" Type="http://schemas.openxmlformats.org/officeDocument/2006/relationships/image" Target="../media/image102.png"/><Relationship Id="rId46" Type="http://schemas.openxmlformats.org/officeDocument/2006/relationships/image" Target="../media/image109.png"/><Relationship Id="rId2" Type="http://schemas.openxmlformats.org/officeDocument/2006/relationships/notesSlide" Target="../notesSlides/notesSlide25.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93.png"/><Relationship Id="rId41" Type="http://schemas.openxmlformats.org/officeDocument/2006/relationships/image" Target="../media/image104.png"/><Relationship Id="rId54"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29.png"/><Relationship Id="rId45" Type="http://schemas.openxmlformats.org/officeDocument/2006/relationships/image" Target="../media/image108.png"/><Relationship Id="rId53" Type="http://schemas.openxmlformats.org/officeDocument/2006/relationships/image" Target="../media/image116.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2.png"/><Relationship Id="rId36" Type="http://schemas.openxmlformats.org/officeDocument/2006/relationships/image" Target="../media/image100.png"/><Relationship Id="rId49" Type="http://schemas.openxmlformats.org/officeDocument/2006/relationships/image" Target="../media/image112.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5.png"/><Relationship Id="rId44" Type="http://schemas.openxmlformats.org/officeDocument/2006/relationships/image" Target="../media/image107.png"/><Relationship Id="rId52" Type="http://schemas.openxmlformats.org/officeDocument/2006/relationships/image" Target="../media/image11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58.pn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6.png"/><Relationship Id="rId48" Type="http://schemas.openxmlformats.org/officeDocument/2006/relationships/image" Target="../media/image111.png"/><Relationship Id="rId8" Type="http://schemas.openxmlformats.org/officeDocument/2006/relationships/image" Target="../media/image73.png"/><Relationship Id="rId51" Type="http://schemas.openxmlformats.org/officeDocument/2006/relationships/image" Target="../media/image1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png"/><Relationship Id="rId7" Type="http://schemas.openxmlformats.org/officeDocument/2006/relationships/image" Target="../media/image119.jpe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18.png"/><Relationship Id="rId5" Type="http://schemas.openxmlformats.org/officeDocument/2006/relationships/image" Target="../media/image116.png"/><Relationship Id="rId10" Type="http://schemas.openxmlformats.org/officeDocument/2006/relationships/comments" Target="../comments/comment1.xml"/><Relationship Id="rId4" Type="http://schemas.openxmlformats.org/officeDocument/2006/relationships/image" Target="../media/image11.png"/><Relationship Id="rId9"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hyperlink" Target="http://aka.ms/MicroservicesEbook" TargetMode="External"/><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hyperlink" Target="http://aka.ms/MicroservicesArchitecture" TargetMode="Externa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dot.net/architecture" TargetMode="External"/><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2.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0.png"/><Relationship Id="rId4" Type="http://schemas.openxmlformats.org/officeDocument/2006/relationships/hyperlink" Target="https://hub.docker.com/r/microsoft/dotne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6141" y="1394165"/>
            <a:ext cx="9143936" cy="1828786"/>
          </a:xfrm>
        </p:spPr>
        <p:txBody>
          <a:bodyPr/>
          <a:lstStyle/>
          <a:p>
            <a:r>
              <a:rPr lang="en-US" dirty="0"/>
              <a:t>.NET Core Microservices</a:t>
            </a:r>
          </a:p>
        </p:txBody>
      </p:sp>
      <p:sp>
        <p:nvSpPr>
          <p:cNvPr id="2" name="Text Placeholder 1"/>
          <p:cNvSpPr>
            <a:spLocks noGrp="1"/>
          </p:cNvSpPr>
          <p:nvPr>
            <p:ph type="body" sz="quarter" idx="15"/>
          </p:nvPr>
        </p:nvSpPr>
        <p:spPr/>
        <p:txBody>
          <a:bodyPr/>
          <a:lstStyle/>
          <a:p>
            <a:endParaRPr lang="en-US"/>
          </a:p>
        </p:txBody>
      </p:sp>
      <p:sp>
        <p:nvSpPr>
          <p:cNvPr id="6" name="Text Placeholder 4"/>
          <p:cNvSpPr>
            <a:spLocks noGrp="1"/>
          </p:cNvSpPr>
          <p:nvPr>
            <p:ph type="body" sz="quarter" idx="12"/>
          </p:nvPr>
        </p:nvSpPr>
        <p:spPr>
          <a:xfrm>
            <a:off x="457580" y="3497262"/>
            <a:ext cx="4572000" cy="1676400"/>
          </a:xfrm>
        </p:spPr>
        <p:txBody>
          <a:bodyPr/>
          <a:lstStyle/>
          <a:p>
            <a:r>
              <a:rPr lang="en-US" dirty="0"/>
              <a:t>Cesar de la Torre</a:t>
            </a:r>
          </a:p>
          <a:p>
            <a:r>
              <a:rPr lang="en-US" sz="2800" dirty="0"/>
              <a:t>Sr. Program Manager</a:t>
            </a:r>
          </a:p>
          <a:p>
            <a:r>
              <a:rPr lang="en-US" sz="2800" dirty="0"/>
              <a:t>.NET Product Team</a:t>
            </a:r>
          </a:p>
          <a:p>
            <a:r>
              <a:rPr lang="en-US" sz="2800" dirty="0"/>
              <a:t>Microsoft Corp.</a:t>
            </a:r>
          </a:p>
        </p:txBody>
      </p:sp>
      <p:sp>
        <p:nvSpPr>
          <p:cNvPr id="7" name="Rectangle 6"/>
          <p:cNvSpPr/>
          <p:nvPr/>
        </p:nvSpPr>
        <p:spPr>
          <a:xfrm>
            <a:off x="533780" y="5353119"/>
            <a:ext cx="3390031" cy="707886"/>
          </a:xfrm>
          <a:prstGeom prst="rect">
            <a:avLst/>
          </a:prstGeom>
        </p:spPr>
        <p:txBody>
          <a:bodyPr wrap="none">
            <a:spAutoFit/>
          </a:bodyPr>
          <a:lstStyle/>
          <a:p>
            <a:r>
              <a:rPr lang="en-US" sz="2000" dirty="0">
                <a:latin typeface="+mj-lt"/>
              </a:rPr>
              <a:t>Twitter: @</a:t>
            </a:r>
            <a:r>
              <a:rPr lang="en-US" sz="2000" dirty="0" err="1">
                <a:latin typeface="+mj-lt"/>
              </a:rPr>
              <a:t>cesardelatorre</a:t>
            </a:r>
            <a:endParaRPr lang="en-US" sz="2000" dirty="0">
              <a:latin typeface="+mj-lt"/>
            </a:endParaRPr>
          </a:p>
          <a:p>
            <a:r>
              <a:rPr lang="en-US" sz="2000" dirty="0">
                <a:latin typeface="+mj-lt"/>
              </a:rPr>
              <a:t>Email: cesardl@microsoft.com</a:t>
            </a:r>
          </a:p>
        </p:txBody>
      </p:sp>
      <p:sp>
        <p:nvSpPr>
          <p:cNvPr id="8" name="Text Placeholder 4"/>
          <p:cNvSpPr txBox="1">
            <a:spLocks/>
          </p:cNvSpPr>
          <p:nvPr/>
        </p:nvSpPr>
        <p:spPr>
          <a:xfrm>
            <a:off x="5181980" y="3497262"/>
            <a:ext cx="4572000" cy="1676400"/>
          </a:xfrm>
          <a:prstGeom prst="rect">
            <a:avLst/>
          </a:prstGeom>
          <a:noFill/>
        </p:spPr>
        <p:txBody>
          <a:bodyPr vert="horz" wrap="square" lIns="164592" tIns="109728" rIns="164592"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Glenn Condron</a:t>
            </a:r>
          </a:p>
          <a:p>
            <a:r>
              <a:rPr lang="en-US" sz="2800" dirty="0"/>
              <a:t>Sr. Program Manager</a:t>
            </a:r>
          </a:p>
          <a:p>
            <a:r>
              <a:rPr lang="en-US" sz="2800" dirty="0"/>
              <a:t>ASP.NET Product Team</a:t>
            </a:r>
          </a:p>
          <a:p>
            <a:r>
              <a:rPr lang="en-US" sz="2800" dirty="0"/>
              <a:t>Microsoft Corp.</a:t>
            </a:r>
          </a:p>
        </p:txBody>
      </p:sp>
      <p:sp>
        <p:nvSpPr>
          <p:cNvPr id="9" name="Rectangle 8"/>
          <p:cNvSpPr/>
          <p:nvPr/>
        </p:nvSpPr>
        <p:spPr>
          <a:xfrm>
            <a:off x="5258180" y="5353119"/>
            <a:ext cx="3390031" cy="707886"/>
          </a:xfrm>
          <a:prstGeom prst="rect">
            <a:avLst/>
          </a:prstGeom>
        </p:spPr>
        <p:txBody>
          <a:bodyPr wrap="none">
            <a:spAutoFit/>
          </a:bodyPr>
          <a:lstStyle/>
          <a:p>
            <a:r>
              <a:rPr lang="en-US" sz="2000" dirty="0">
                <a:latin typeface="+mj-lt"/>
              </a:rPr>
              <a:t>Twitter: @</a:t>
            </a:r>
            <a:r>
              <a:rPr lang="en-US" sz="2000" dirty="0" err="1">
                <a:latin typeface="+mj-lt"/>
              </a:rPr>
              <a:t>condrong</a:t>
            </a:r>
            <a:endParaRPr lang="en-US" sz="2000" dirty="0">
              <a:latin typeface="+mj-lt"/>
            </a:endParaRPr>
          </a:p>
          <a:p>
            <a:r>
              <a:rPr lang="en-US" sz="2000" dirty="0">
                <a:latin typeface="+mj-lt"/>
              </a:rPr>
              <a:t>Email: glennc@microsoft.com</a:t>
            </a:r>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6050" y="229053"/>
            <a:ext cx="11613125" cy="734534"/>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Inner-Loop development workflow for Docker apps</a:t>
            </a:r>
          </a:p>
        </p:txBody>
      </p:sp>
      <p:sp>
        <p:nvSpPr>
          <p:cNvPr id="26" name="Right Arrow 5"/>
          <p:cNvSpPr/>
          <p:nvPr/>
        </p:nvSpPr>
        <p:spPr>
          <a:xfrm>
            <a:off x="1984664" y="1576635"/>
            <a:ext cx="8611544"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7" name="Rounded Rectangle 11"/>
          <p:cNvSpPr/>
          <p:nvPr/>
        </p:nvSpPr>
        <p:spPr>
          <a:xfrm>
            <a:off x="733149" y="1319098"/>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8" name="Rounded Rectangle 12"/>
          <p:cNvSpPr/>
          <p:nvPr/>
        </p:nvSpPr>
        <p:spPr>
          <a:xfrm>
            <a:off x="2537510" y="1319098"/>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31" name="Rounded Rectangle 12"/>
          <p:cNvSpPr/>
          <p:nvPr/>
        </p:nvSpPr>
        <p:spPr>
          <a:xfrm>
            <a:off x="4389900" y="1317403"/>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32" name="TextBox 31"/>
          <p:cNvSpPr txBox="1"/>
          <p:nvPr/>
        </p:nvSpPr>
        <p:spPr>
          <a:xfrm>
            <a:off x="2683163" y="1597592"/>
            <a:ext cx="1327698" cy="398024"/>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Write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Dockerfile/s</a:t>
            </a:r>
          </a:p>
        </p:txBody>
      </p:sp>
      <p:sp>
        <p:nvSpPr>
          <p:cNvPr id="33" name="TextBox 32"/>
          <p:cNvSpPr txBox="1"/>
          <p:nvPr/>
        </p:nvSpPr>
        <p:spPr>
          <a:xfrm>
            <a:off x="4516832" y="1554451"/>
            <a:ext cx="1415132" cy="917101"/>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42" name="Straight Arrow Connector 41"/>
          <p:cNvCxnSpPr>
            <a:stCxn id="44" idx="0"/>
            <a:endCxn id="98" idx="2"/>
          </p:cNvCxnSpPr>
          <p:nvPr/>
        </p:nvCxnSpPr>
        <p:spPr>
          <a:xfrm flipV="1">
            <a:off x="5183304" y="3047567"/>
            <a:ext cx="614" cy="465248"/>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4553916" y="3512815"/>
            <a:ext cx="1253804" cy="1402403"/>
            <a:chOff x="4327271" y="3607307"/>
            <a:chExt cx="1229331" cy="1375030"/>
          </a:xfrm>
        </p:grpSpPr>
        <p:sp>
          <p:nvSpPr>
            <p:cNvPr id="39" name="Rectangle 38"/>
            <p:cNvSpPr/>
            <p:nvPr/>
          </p:nvSpPr>
          <p:spPr>
            <a:xfrm>
              <a:off x="4327271" y="4371977"/>
              <a:ext cx="1229331"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Remote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Docker Registry</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(i.e. Docker Hub)</a:t>
              </a:r>
            </a:p>
          </p:txBody>
        </p:sp>
        <p:pic>
          <p:nvPicPr>
            <p:cNvPr id="44" name="Picture 2" descr="Image result for Docker Registry icon"/>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12890" t="6591" r="11216" b="5663"/>
            <a:stretch/>
          </p:blipFill>
          <p:spPr bwMode="auto">
            <a:xfrm>
              <a:off x="4439564" y="3607307"/>
              <a:ext cx="1009622" cy="940841"/>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57"/>
          <p:cNvPicPr>
            <a:picLocks noChangeAspect="1"/>
          </p:cNvPicPr>
          <p:nvPr/>
        </p:nvPicPr>
        <p:blipFill>
          <a:blip r:embed="rId4">
            <a:duotone>
              <a:prstClr val="black"/>
              <a:schemeClr val="tx2">
                <a:tint val="45000"/>
                <a:satMod val="400000"/>
              </a:schemeClr>
            </a:duotone>
          </a:blip>
          <a:stretch>
            <a:fillRect/>
          </a:stretch>
        </p:blipFill>
        <p:spPr>
          <a:xfrm>
            <a:off x="1822971" y="2407451"/>
            <a:ext cx="345613" cy="360424"/>
          </a:xfrm>
          <a:prstGeom prst="rect">
            <a:avLst/>
          </a:prstGeom>
        </p:spPr>
      </p:pic>
      <p:sp>
        <p:nvSpPr>
          <p:cNvPr id="60" name="TextBox 59"/>
          <p:cNvSpPr txBox="1"/>
          <p:nvPr/>
        </p:nvSpPr>
        <p:spPr>
          <a:xfrm>
            <a:off x="998271" y="1297714"/>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61" name="TextBox 60"/>
          <p:cNvSpPr txBox="1"/>
          <p:nvPr/>
        </p:nvSpPr>
        <p:spPr>
          <a:xfrm>
            <a:off x="2815598" y="1265576"/>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64" name="TextBox 63"/>
          <p:cNvSpPr txBox="1"/>
          <p:nvPr/>
        </p:nvSpPr>
        <p:spPr>
          <a:xfrm>
            <a:off x="936808" y="1744731"/>
            <a:ext cx="1152516" cy="609899"/>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65"/>
          <p:cNvSpPr/>
          <p:nvPr/>
        </p:nvSpPr>
        <p:spPr>
          <a:xfrm>
            <a:off x="974605" y="1759843"/>
            <a:ext cx="1030324" cy="606488"/>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Code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your app</a:t>
            </a:r>
          </a:p>
        </p:txBody>
      </p:sp>
      <p:pic>
        <p:nvPicPr>
          <p:cNvPr id="73" name="Picture 72"/>
          <p:cNvPicPr>
            <a:picLocks noChangeAspect="1"/>
          </p:cNvPicPr>
          <p:nvPr/>
        </p:nvPicPr>
        <p:blipFill>
          <a:blip r:embed="rId5"/>
          <a:stretch>
            <a:fillRect/>
          </a:stretch>
        </p:blipFill>
        <p:spPr>
          <a:xfrm>
            <a:off x="3638261" y="2349599"/>
            <a:ext cx="345840" cy="360424"/>
          </a:xfrm>
          <a:prstGeom prst="rect">
            <a:avLst/>
          </a:prstGeom>
        </p:spPr>
      </p:pic>
      <p:sp>
        <p:nvSpPr>
          <p:cNvPr id="78" name="Rectangle 77"/>
          <p:cNvSpPr/>
          <p:nvPr/>
        </p:nvSpPr>
        <p:spPr>
          <a:xfrm>
            <a:off x="4379231" y="1656520"/>
            <a:ext cx="1498723" cy="845809"/>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Create Images defined at Dockerfile/s</a:t>
            </a:r>
          </a:p>
        </p:txBody>
      </p:sp>
      <p:sp>
        <p:nvSpPr>
          <p:cNvPr id="81" name="TextBox 80"/>
          <p:cNvSpPr txBox="1"/>
          <p:nvPr/>
        </p:nvSpPr>
        <p:spPr>
          <a:xfrm>
            <a:off x="4672588" y="1247859"/>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3.</a:t>
            </a:r>
          </a:p>
        </p:txBody>
      </p:sp>
      <p:pic>
        <p:nvPicPr>
          <p:cNvPr id="46" name="Picture 45"/>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7464" t="16469" r="7295" b="21721"/>
          <a:stretch/>
        </p:blipFill>
        <p:spPr>
          <a:xfrm>
            <a:off x="10700237" y="4853320"/>
            <a:ext cx="440497" cy="319414"/>
          </a:xfrm>
          <a:prstGeom prst="rect">
            <a:avLst/>
          </a:prstGeom>
        </p:spPr>
      </p:pic>
      <p:sp>
        <p:nvSpPr>
          <p:cNvPr id="102" name="Rounded Rectangle 12"/>
          <p:cNvSpPr/>
          <p:nvPr/>
        </p:nvSpPr>
        <p:spPr>
          <a:xfrm>
            <a:off x="8017528" y="1315281"/>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3" name="TextBox 102"/>
          <p:cNvSpPr txBox="1"/>
          <p:nvPr/>
        </p:nvSpPr>
        <p:spPr>
          <a:xfrm>
            <a:off x="8144461" y="1552330"/>
            <a:ext cx="1415132" cy="917101"/>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4" name="Rectangle 103"/>
          <p:cNvSpPr/>
          <p:nvPr/>
        </p:nvSpPr>
        <p:spPr>
          <a:xfrm>
            <a:off x="8023037" y="1534149"/>
            <a:ext cx="1505513" cy="862647"/>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Run Containers / Compose app</a:t>
            </a:r>
          </a:p>
        </p:txBody>
      </p:sp>
      <p:sp>
        <p:nvSpPr>
          <p:cNvPr id="105" name="TextBox 104"/>
          <p:cNvSpPr txBox="1"/>
          <p:nvPr/>
        </p:nvSpPr>
        <p:spPr>
          <a:xfrm>
            <a:off x="8300216" y="1245738"/>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5.</a:t>
            </a:r>
          </a:p>
        </p:txBody>
      </p:sp>
      <p:sp>
        <p:nvSpPr>
          <p:cNvPr id="106" name="Rectangle 105"/>
          <p:cNvSpPr/>
          <p:nvPr/>
        </p:nvSpPr>
        <p:spPr>
          <a:xfrm>
            <a:off x="7957653" y="3020852"/>
            <a:ext cx="1671519" cy="47085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docker run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rPr>
              <a:t>Docker-compose up</a:t>
            </a:r>
          </a:p>
        </p:txBody>
      </p:sp>
      <p:sp>
        <p:nvSpPr>
          <p:cNvPr id="115" name="Rectangle 114"/>
          <p:cNvSpPr/>
          <p:nvPr/>
        </p:nvSpPr>
        <p:spPr>
          <a:xfrm>
            <a:off x="9750515" y="2926102"/>
            <a:ext cx="813667" cy="478442"/>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http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access…</a:t>
            </a:r>
            <a:endParaRPr kumimoji="0" lang="en-US" sz="1071"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grpSp>
        <p:nvGrpSpPr>
          <p:cNvPr id="116" name="Group 115"/>
          <p:cNvGrpSpPr/>
          <p:nvPr/>
        </p:nvGrpSpPr>
        <p:grpSpPr>
          <a:xfrm>
            <a:off x="6685825" y="3493409"/>
            <a:ext cx="1029721" cy="1398668"/>
            <a:chOff x="4439564" y="3607307"/>
            <a:chExt cx="1009622" cy="1371368"/>
          </a:xfrm>
        </p:grpSpPr>
        <p:sp>
          <p:nvSpPr>
            <p:cNvPr id="117" name="Rectangle 116"/>
            <p:cNvSpPr/>
            <p:nvPr/>
          </p:nvSpPr>
          <p:spPr>
            <a:xfrm>
              <a:off x="4491683" y="4368315"/>
              <a:ext cx="922038"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Local</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Docker Repos</a:t>
              </a:r>
            </a:p>
          </p:txBody>
        </p:sp>
        <p:pic>
          <p:nvPicPr>
            <p:cNvPr id="118" name="Picture 2" descr="Image result for Docker Registry icon"/>
            <p:cNvPicPr>
              <a:picLocks noChangeAspect="1" noChangeArrowheads="1"/>
            </p:cNvPicPr>
            <p:nvPr/>
          </p:nvPicPr>
          <p:blipFill rotWithShape="1">
            <a:blip r:embed="rId3" cstate="print">
              <a:biLevel thresh="75000"/>
              <a:extLst>
                <a:ext uri="{28A0092B-C50C-407E-A947-70E740481C1C}">
                  <a14:useLocalDpi xmlns:a14="http://schemas.microsoft.com/office/drawing/2010/main" val="0"/>
                </a:ext>
              </a:extLst>
            </a:blip>
            <a:srcRect l="12890" t="6591" r="11216" b="5663"/>
            <a:stretch/>
          </p:blipFill>
          <p:spPr bwMode="auto">
            <a:xfrm>
              <a:off x="4439564" y="3607307"/>
              <a:ext cx="1009622" cy="94084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4" name="Straight Arrow Connector 133"/>
          <p:cNvCxnSpPr>
            <a:stCxn id="98" idx="2"/>
            <a:endCxn id="118" idx="0"/>
          </p:cNvCxnSpPr>
          <p:nvPr/>
        </p:nvCxnSpPr>
        <p:spPr>
          <a:xfrm>
            <a:off x="5183918" y="3047567"/>
            <a:ext cx="2016767" cy="445842"/>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8" idx="0"/>
          </p:cNvCxnSpPr>
          <p:nvPr/>
        </p:nvCxnSpPr>
        <p:spPr>
          <a:xfrm flipV="1">
            <a:off x="7200685" y="2896300"/>
            <a:ext cx="1132464" cy="597109"/>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cxnSpLocks/>
            <a:stCxn id="107" idx="2"/>
            <a:endCxn id="172" idx="0"/>
          </p:cNvCxnSpPr>
          <p:nvPr/>
        </p:nvCxnSpPr>
        <p:spPr>
          <a:xfrm flipH="1">
            <a:off x="10377104" y="2830616"/>
            <a:ext cx="975723" cy="966078"/>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cxnSpLocks/>
            <a:stCxn id="54" idx="7"/>
            <a:endCxn id="172" idx="0"/>
          </p:cNvCxnSpPr>
          <p:nvPr/>
        </p:nvCxnSpPr>
        <p:spPr>
          <a:xfrm>
            <a:off x="9232714" y="2994450"/>
            <a:ext cx="1144390" cy="802244"/>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15" name="Rectangle 4114"/>
          <p:cNvSpPr/>
          <p:nvPr/>
        </p:nvSpPr>
        <p:spPr>
          <a:xfrm>
            <a:off x="10920485" y="3078675"/>
            <a:ext cx="530040"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rPr>
              <a:t>VM</a:t>
            </a:r>
          </a:p>
        </p:txBody>
      </p:sp>
      <p:sp>
        <p:nvSpPr>
          <p:cNvPr id="160" name="Bent Arrow 14"/>
          <p:cNvSpPr/>
          <p:nvPr/>
        </p:nvSpPr>
        <p:spPr>
          <a:xfrm rot="10800000">
            <a:off x="2857822" y="2772405"/>
            <a:ext cx="8885077" cy="2857654"/>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7" name="Rounded Rectangle 11"/>
          <p:cNvSpPr/>
          <p:nvPr/>
        </p:nvSpPr>
        <p:spPr>
          <a:xfrm>
            <a:off x="10596209" y="1322669"/>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9" name="TextBox 108"/>
          <p:cNvSpPr txBox="1"/>
          <p:nvPr/>
        </p:nvSpPr>
        <p:spPr>
          <a:xfrm>
            <a:off x="10861330" y="1301284"/>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6.</a:t>
            </a:r>
          </a:p>
        </p:txBody>
      </p:sp>
      <p:sp>
        <p:nvSpPr>
          <p:cNvPr id="110" name="Rectangle 109"/>
          <p:cNvSpPr/>
          <p:nvPr/>
        </p:nvSpPr>
        <p:spPr>
          <a:xfrm>
            <a:off x="10627584" y="1763414"/>
            <a:ext cx="1450497" cy="862647"/>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Test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your app or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microservices</a:t>
            </a:r>
          </a:p>
        </p:txBody>
      </p:sp>
      <p:sp>
        <p:nvSpPr>
          <p:cNvPr id="166" name="Right Arrow 5"/>
          <p:cNvSpPr/>
          <p:nvPr/>
        </p:nvSpPr>
        <p:spPr>
          <a:xfrm rot="16200000">
            <a:off x="571728" y="3542631"/>
            <a:ext cx="1756994" cy="338115"/>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67" name="Right Arrow 5"/>
          <p:cNvSpPr/>
          <p:nvPr/>
        </p:nvSpPr>
        <p:spPr>
          <a:xfrm rot="10800000">
            <a:off x="280828" y="5186902"/>
            <a:ext cx="1026590" cy="338115"/>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71" name="Rectangle 170"/>
          <p:cNvSpPr/>
          <p:nvPr/>
        </p:nvSpPr>
        <p:spPr>
          <a:xfrm>
            <a:off x="122237" y="4856074"/>
            <a:ext cx="1252505" cy="31828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git push</a:t>
            </a:r>
            <a:endParaRPr kumimoji="0" lang="en-US" sz="1122"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grpSp>
        <p:nvGrpSpPr>
          <p:cNvPr id="6" name="Group 5"/>
          <p:cNvGrpSpPr/>
          <p:nvPr/>
        </p:nvGrpSpPr>
        <p:grpSpPr>
          <a:xfrm>
            <a:off x="8335356" y="2527757"/>
            <a:ext cx="910233" cy="524973"/>
            <a:chOff x="8335356" y="2527757"/>
            <a:chExt cx="910233" cy="524973"/>
          </a:xfrm>
        </p:grpSpPr>
        <p:grpSp>
          <p:nvGrpSpPr>
            <p:cNvPr id="51" name="Group 50"/>
            <p:cNvGrpSpPr>
              <a:grpSpLocks noChangeAspect="1"/>
            </p:cNvGrpSpPr>
            <p:nvPr/>
          </p:nvGrpSpPr>
          <p:grpSpPr>
            <a:xfrm>
              <a:off x="8413072" y="2527757"/>
              <a:ext cx="832517" cy="466693"/>
              <a:chOff x="3523102" y="1791568"/>
              <a:chExt cx="6746733" cy="3782104"/>
            </a:xfrm>
            <a:solidFill>
              <a:srgbClr val="002060">
                <a:alpha val="70000"/>
              </a:srgbClr>
            </a:solidFill>
          </p:grpSpPr>
          <p:sp>
            <p:nvSpPr>
              <p:cNvPr id="52" name="Rectangle 5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Calibri" panose="020F0502020204030204"/>
                    <a:ea typeface="+mn-ea"/>
                    <a:cs typeface="+mn-cs"/>
                  </a:rPr>
                  <a:t>My Containers</a:t>
                </a:r>
              </a:p>
            </p:txBody>
          </p:sp>
          <p:sp>
            <p:nvSpPr>
              <p:cNvPr id="53"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73" name="Group 172"/>
            <p:cNvGrpSpPr>
              <a:grpSpLocks noChangeAspect="1"/>
            </p:cNvGrpSpPr>
            <p:nvPr/>
          </p:nvGrpSpPr>
          <p:grpSpPr>
            <a:xfrm>
              <a:off x="8335356" y="2586037"/>
              <a:ext cx="832517" cy="466693"/>
              <a:chOff x="3523102" y="1791568"/>
              <a:chExt cx="6746733" cy="3782104"/>
            </a:xfrm>
            <a:solidFill>
              <a:srgbClr val="00206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Calibri" panose="020F0502020204030204"/>
                    <a:ea typeface="+mn-ea"/>
                    <a:cs typeface="+mn-cs"/>
                  </a:rPr>
                  <a:t>My Containers</a:t>
                </a:r>
              </a:p>
            </p:txBody>
          </p:sp>
          <p:sp>
            <p:nvSpPr>
              <p:cNvPr id="175"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2" name="Group 1"/>
          <p:cNvGrpSpPr/>
          <p:nvPr/>
        </p:nvGrpSpPr>
        <p:grpSpPr>
          <a:xfrm>
            <a:off x="3988198" y="3712034"/>
            <a:ext cx="930442" cy="547506"/>
            <a:chOff x="3988198" y="3712034"/>
            <a:chExt cx="930442" cy="547506"/>
          </a:xfrm>
        </p:grpSpPr>
        <p:grpSp>
          <p:nvGrpSpPr>
            <p:cNvPr id="177" name="Group 176"/>
            <p:cNvGrpSpPr>
              <a:grpSpLocks noChangeAspect="1"/>
            </p:cNvGrpSpPr>
            <p:nvPr/>
          </p:nvGrpSpPr>
          <p:grpSpPr>
            <a:xfrm>
              <a:off x="4086091" y="3712034"/>
              <a:ext cx="832549" cy="466712"/>
              <a:chOff x="3523102" y="1791568"/>
              <a:chExt cx="6746733" cy="3782104"/>
            </a:xfrm>
            <a:solidFill>
              <a:schemeClr val="tx1"/>
            </a:solidFill>
          </p:grpSpPr>
          <p:sp>
            <p:nvSpPr>
              <p:cNvPr id="178" name="Rectangle 17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7" name="Group 46"/>
            <p:cNvGrpSpPr>
              <a:grpSpLocks noChangeAspect="1"/>
            </p:cNvGrpSpPr>
            <p:nvPr/>
          </p:nvGrpSpPr>
          <p:grpSpPr>
            <a:xfrm>
              <a:off x="3988198" y="3792828"/>
              <a:ext cx="832549" cy="466712"/>
              <a:chOff x="3523102" y="1791568"/>
              <a:chExt cx="6746733" cy="3782104"/>
            </a:xfrm>
            <a:solidFill>
              <a:schemeClr val="tx1"/>
            </a:solidFill>
          </p:grpSpPr>
          <p:sp>
            <p:nvSpPr>
              <p:cNvPr id="48" name="Rectangle 4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black"/>
                    </a:solidFill>
                    <a:effectLst/>
                    <a:uLnTx/>
                    <a:uFillTx/>
                    <a:latin typeface="Calibri" panose="020F0502020204030204"/>
                    <a:ea typeface="+mn-ea"/>
                    <a:cs typeface="+mn-cs"/>
                  </a:rPr>
                  <a:t>Base Images</a:t>
                </a:r>
              </a:p>
            </p:txBody>
          </p:sp>
          <p:sp>
            <p:nvSpPr>
              <p:cNvPr id="4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3" name="Group 2"/>
          <p:cNvGrpSpPr/>
          <p:nvPr/>
        </p:nvGrpSpPr>
        <p:grpSpPr>
          <a:xfrm>
            <a:off x="4767644" y="2556975"/>
            <a:ext cx="924156" cy="534627"/>
            <a:chOff x="4767644" y="2556975"/>
            <a:chExt cx="924156" cy="534627"/>
          </a:xfrm>
        </p:grpSpPr>
        <p:grpSp>
          <p:nvGrpSpPr>
            <p:cNvPr id="181" name="Group 180"/>
            <p:cNvGrpSpPr>
              <a:grpSpLocks noChangeAspect="1"/>
            </p:cNvGrpSpPr>
            <p:nvPr/>
          </p:nvGrpSpPr>
          <p:grpSpPr>
            <a:xfrm>
              <a:off x="4859251" y="2556975"/>
              <a:ext cx="832549" cy="466712"/>
              <a:chOff x="3523102" y="1791568"/>
              <a:chExt cx="6746733" cy="3782104"/>
            </a:xfrm>
            <a:solidFill>
              <a:schemeClr val="tx1"/>
            </a:solidFill>
          </p:grpSpPr>
          <p:sp>
            <p:nvSpPr>
              <p:cNvPr id="182" name="Rectangle 181"/>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3"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a:grpSpLocks noChangeAspect="1"/>
            </p:cNvGrpSpPr>
            <p:nvPr/>
          </p:nvGrpSpPr>
          <p:grpSpPr>
            <a:xfrm>
              <a:off x="4767644" y="2624890"/>
              <a:ext cx="832549" cy="466712"/>
              <a:chOff x="3523102" y="1791568"/>
              <a:chExt cx="6746733" cy="3782104"/>
            </a:xfrm>
            <a:solidFill>
              <a:schemeClr val="tx1"/>
            </a:solidFill>
          </p:grpSpPr>
          <p:sp>
            <p:nvSpPr>
              <p:cNvPr id="98" name="Rectangle 9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rPr>
                  <a:t>My Images</a:t>
                </a:r>
              </a:p>
            </p:txBody>
          </p:sp>
          <p:sp>
            <p:nvSpPr>
              <p:cNvPr id="9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5" name="Group 4"/>
          <p:cNvGrpSpPr/>
          <p:nvPr/>
        </p:nvGrpSpPr>
        <p:grpSpPr>
          <a:xfrm>
            <a:off x="7570571" y="3667653"/>
            <a:ext cx="929782" cy="547851"/>
            <a:chOff x="7570571" y="3667653"/>
            <a:chExt cx="929782" cy="547851"/>
          </a:xfrm>
        </p:grpSpPr>
        <p:grpSp>
          <p:nvGrpSpPr>
            <p:cNvPr id="185" name="Group 184"/>
            <p:cNvGrpSpPr>
              <a:grpSpLocks noChangeAspect="1"/>
            </p:cNvGrpSpPr>
            <p:nvPr/>
          </p:nvGrpSpPr>
          <p:grpSpPr>
            <a:xfrm>
              <a:off x="7667804" y="3667653"/>
              <a:ext cx="832549" cy="466712"/>
              <a:chOff x="3523102" y="1791568"/>
              <a:chExt cx="6746733" cy="3782104"/>
            </a:xfrm>
            <a:solidFill>
              <a:schemeClr val="tx1"/>
            </a:solidFill>
          </p:grpSpPr>
          <p:sp>
            <p:nvSpPr>
              <p:cNvPr id="186" name="Rectangle 185"/>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7"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9" name="Group 118"/>
            <p:cNvGrpSpPr>
              <a:grpSpLocks noChangeAspect="1"/>
            </p:cNvGrpSpPr>
            <p:nvPr/>
          </p:nvGrpSpPr>
          <p:grpSpPr>
            <a:xfrm>
              <a:off x="7570571" y="3748792"/>
              <a:ext cx="832549" cy="466712"/>
              <a:chOff x="3523102" y="1791568"/>
              <a:chExt cx="6746733" cy="3782104"/>
            </a:xfrm>
            <a:solidFill>
              <a:schemeClr val="tx1"/>
            </a:solidFill>
          </p:grpSpPr>
          <p:sp>
            <p:nvSpPr>
              <p:cNvPr id="120" name="Rectangle 119"/>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rPr>
                  <a:t>My Images</a:t>
                </a:r>
              </a:p>
            </p:txBody>
          </p:sp>
          <p:sp>
            <p:nvSpPr>
              <p:cNvPr id="121"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pic>
        <p:nvPicPr>
          <p:cNvPr id="4108" name="Picture 4107"/>
          <p:cNvPicPr>
            <a:picLocks noChangeAspect="1"/>
          </p:cNvPicPr>
          <p:nvPr/>
        </p:nvPicPr>
        <p:blipFill>
          <a:blip r:embed="rId7"/>
          <a:stretch>
            <a:fillRect/>
          </a:stretch>
        </p:blipFill>
        <p:spPr>
          <a:xfrm>
            <a:off x="9553903" y="3796694"/>
            <a:ext cx="1088622" cy="1229739"/>
          </a:xfrm>
          <a:prstGeom prst="rect">
            <a:avLst/>
          </a:prstGeom>
        </p:spPr>
      </p:pic>
      <p:sp>
        <p:nvSpPr>
          <p:cNvPr id="4109" name="Rectangle 4108"/>
          <p:cNvSpPr/>
          <p:nvPr/>
        </p:nvSpPr>
        <p:spPr>
          <a:xfrm>
            <a:off x="9335066" y="3584891"/>
            <a:ext cx="1847169" cy="16533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110" name="Picture 4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13966" y="3366467"/>
            <a:ext cx="531687" cy="531687"/>
          </a:xfrm>
          <a:prstGeom prst="rect">
            <a:avLst/>
          </a:prstGeom>
          <a:solidFill>
            <a:schemeClr val="bg1"/>
          </a:solidFill>
        </p:spPr>
      </p:pic>
      <p:pic>
        <p:nvPicPr>
          <p:cNvPr id="172" name="Picture 171"/>
          <p:cNvPicPr>
            <a:picLocks noChangeAspect="1"/>
          </p:cNvPicPr>
          <p:nvPr/>
        </p:nvPicPr>
        <p:blipFill rotWithShape="1">
          <a:blip r:embed="rId7"/>
          <a:srcRect r="49868" b="74884"/>
          <a:stretch/>
        </p:blipFill>
        <p:spPr>
          <a:xfrm>
            <a:off x="10104228" y="3796694"/>
            <a:ext cx="545752" cy="308863"/>
          </a:xfrm>
          <a:prstGeom prst="rect">
            <a:avLst/>
          </a:prstGeom>
        </p:spPr>
      </p:pic>
      <p:sp>
        <p:nvSpPr>
          <p:cNvPr id="4121" name="Rectangle 4120"/>
          <p:cNvSpPr/>
          <p:nvPr/>
        </p:nvSpPr>
        <p:spPr>
          <a:xfrm>
            <a:off x="9919097" y="3874398"/>
            <a:ext cx="248835" cy="238240"/>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91" name="Rectangle 190"/>
          <p:cNvSpPr/>
          <p:nvPr/>
        </p:nvSpPr>
        <p:spPr>
          <a:xfrm>
            <a:off x="10469409" y="3875197"/>
            <a:ext cx="248835" cy="238240"/>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98" name="Rounded Rectangle 12"/>
          <p:cNvSpPr/>
          <p:nvPr/>
        </p:nvSpPr>
        <p:spPr>
          <a:xfrm>
            <a:off x="6190382" y="1325972"/>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99" name="TextBox 198"/>
          <p:cNvSpPr txBox="1"/>
          <p:nvPr/>
        </p:nvSpPr>
        <p:spPr>
          <a:xfrm>
            <a:off x="6188168" y="1605473"/>
            <a:ext cx="1567640" cy="636917"/>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Define apps</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by writing</a:t>
            </a:r>
          </a:p>
        </p:txBody>
      </p:sp>
      <p:sp>
        <p:nvSpPr>
          <p:cNvPr id="200" name="TextBox 199"/>
          <p:cNvSpPr txBox="1"/>
          <p:nvPr/>
        </p:nvSpPr>
        <p:spPr>
          <a:xfrm>
            <a:off x="6468470" y="1272450"/>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4. </a:t>
            </a:r>
            <a:r>
              <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(opt)</a:t>
            </a:r>
            <a:endParaRPr kumimoji="0" lang="en-US" sz="204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01" name="Picture 200"/>
          <p:cNvPicPr>
            <a:picLocks noChangeAspect="1"/>
          </p:cNvPicPr>
          <p:nvPr/>
        </p:nvPicPr>
        <p:blipFill>
          <a:blip r:embed="rId5">
            <a:duotone>
              <a:schemeClr val="accent2">
                <a:shade val="45000"/>
                <a:satMod val="135000"/>
              </a:schemeClr>
              <a:prstClr val="white"/>
            </a:duotone>
          </a:blip>
          <a:stretch>
            <a:fillRect/>
          </a:stretch>
        </p:blipFill>
        <p:spPr>
          <a:xfrm>
            <a:off x="7297519" y="2414325"/>
            <a:ext cx="345840" cy="360424"/>
          </a:xfrm>
          <a:prstGeom prst="rect">
            <a:avLst/>
          </a:prstGeom>
        </p:spPr>
      </p:pic>
      <p:sp>
        <p:nvSpPr>
          <p:cNvPr id="202" name="Rectangle 201"/>
          <p:cNvSpPr/>
          <p:nvPr/>
        </p:nvSpPr>
        <p:spPr>
          <a:xfrm>
            <a:off x="6145468" y="2155992"/>
            <a:ext cx="1631681" cy="294285"/>
          </a:xfrm>
          <a:prstGeom prst="rect">
            <a:avLst/>
          </a:prstGeom>
        </p:spPr>
        <p:txBody>
          <a:bodyPr wrap="squar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275" b="0" i="0" u="none" strike="noStrike" kern="0" cap="none" spc="0" normalizeH="0" baseline="0" noProof="0" dirty="0">
                <a:ln>
                  <a:noFill/>
                </a:ln>
                <a:solidFill>
                  <a:prstClr val="white"/>
                </a:solidFill>
                <a:effectLst/>
                <a:uLnTx/>
                <a:uFillTx/>
                <a:latin typeface="Calibri" panose="020F0502020204030204"/>
                <a:ea typeface="+mn-ea"/>
                <a:cs typeface="+mn-cs"/>
              </a:rPr>
              <a:t>docker-compose.yml</a:t>
            </a:r>
            <a:endParaRPr kumimoji="0" lang="en-US" sz="1275"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04" name="Picture 203"/>
          <p:cNvPicPr>
            <a:picLocks noChangeAspect="1"/>
          </p:cNvPicPr>
          <p:nvPr/>
        </p:nvPicPr>
        <p:blipFill>
          <a:blip r:embed="rId5"/>
          <a:stretch>
            <a:fillRect/>
          </a:stretch>
        </p:blipFill>
        <p:spPr>
          <a:xfrm>
            <a:off x="3520016" y="2407451"/>
            <a:ext cx="345840" cy="360424"/>
          </a:xfrm>
          <a:prstGeom prst="rect">
            <a:avLst/>
          </a:prstGeom>
        </p:spPr>
      </p:pic>
      <p:sp>
        <p:nvSpPr>
          <p:cNvPr id="101" name="Rectangle 100"/>
          <p:cNvSpPr/>
          <p:nvPr/>
        </p:nvSpPr>
        <p:spPr>
          <a:xfrm>
            <a:off x="4018217" y="3046713"/>
            <a:ext cx="1252505" cy="282513"/>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docker build</a:t>
            </a:r>
            <a:endPar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sp>
        <p:nvSpPr>
          <p:cNvPr id="163" name="Rounded Rectangle 11"/>
          <p:cNvSpPr/>
          <p:nvPr/>
        </p:nvSpPr>
        <p:spPr>
          <a:xfrm>
            <a:off x="1315180" y="4563285"/>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64" name="TextBox 163"/>
          <p:cNvSpPr txBox="1"/>
          <p:nvPr/>
        </p:nvSpPr>
        <p:spPr>
          <a:xfrm>
            <a:off x="1580302" y="4541900"/>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7.</a:t>
            </a:r>
          </a:p>
        </p:txBody>
      </p:sp>
      <p:sp>
        <p:nvSpPr>
          <p:cNvPr id="165" name="Rectangle 164"/>
          <p:cNvSpPr/>
          <p:nvPr/>
        </p:nvSpPr>
        <p:spPr>
          <a:xfrm>
            <a:off x="1450377" y="4928720"/>
            <a:ext cx="1242862" cy="862647"/>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Push or</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Continue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developing</a:t>
            </a:r>
          </a:p>
        </p:txBody>
      </p:sp>
      <p:grpSp>
        <p:nvGrpSpPr>
          <p:cNvPr id="11" name="Group 10"/>
          <p:cNvGrpSpPr/>
          <p:nvPr/>
        </p:nvGrpSpPr>
        <p:grpSpPr>
          <a:xfrm>
            <a:off x="3334115" y="4276781"/>
            <a:ext cx="1299971" cy="745828"/>
            <a:chOff x="5046962" y="5791285"/>
            <a:chExt cx="1299971" cy="745828"/>
          </a:xfrm>
        </p:grpSpPr>
        <p:grpSp>
          <p:nvGrpSpPr>
            <p:cNvPr id="108" name="Group 107"/>
            <p:cNvGrpSpPr/>
            <p:nvPr/>
          </p:nvGrpSpPr>
          <p:grpSpPr>
            <a:xfrm>
              <a:off x="5046962" y="5791285"/>
              <a:ext cx="601163" cy="337001"/>
              <a:chOff x="10393630" y="3075193"/>
              <a:chExt cx="601248" cy="337049"/>
            </a:xfrm>
          </p:grpSpPr>
          <p:sp>
            <p:nvSpPr>
              <p:cNvPr id="111" name="Rectangle 110"/>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Freeform 119"/>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Freeform 120"/>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4" name="Group 113"/>
            <p:cNvGrpSpPr/>
            <p:nvPr/>
          </p:nvGrpSpPr>
          <p:grpSpPr>
            <a:xfrm>
              <a:off x="5745770" y="5792051"/>
              <a:ext cx="601163" cy="337001"/>
              <a:chOff x="3523102" y="1791568"/>
              <a:chExt cx="6746733" cy="3782104"/>
            </a:xfrm>
            <a:solidFill>
              <a:schemeClr val="tx1">
                <a:lumMod val="50000"/>
              </a:schemeClr>
            </a:solidFill>
          </p:grpSpPr>
          <p:sp>
            <p:nvSpPr>
              <p:cNvPr id="123" name="Rectangle 122"/>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5"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5046962" y="6199346"/>
              <a:ext cx="601163" cy="337001"/>
              <a:chOff x="10393630" y="3075193"/>
              <a:chExt cx="601248" cy="337049"/>
            </a:xfrm>
          </p:grpSpPr>
          <p:sp>
            <p:nvSpPr>
              <p:cNvPr id="127" name="Rectangle 126"/>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Freeform 136"/>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Freeform 137"/>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30" name="Group 129"/>
            <p:cNvGrpSpPr/>
            <p:nvPr/>
          </p:nvGrpSpPr>
          <p:grpSpPr>
            <a:xfrm>
              <a:off x="5745770" y="6200112"/>
              <a:ext cx="601163" cy="337001"/>
              <a:chOff x="3523102" y="1791568"/>
              <a:chExt cx="6746733" cy="3782104"/>
            </a:xfrm>
            <a:solidFill>
              <a:schemeClr val="tx1">
                <a:lumMod val="50000"/>
              </a:schemeClr>
            </a:solidFill>
          </p:grpSpPr>
          <p:sp>
            <p:nvSpPr>
              <p:cNvPr id="131" name="Rectangle 130"/>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14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Freeform 14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35" name="Picture 4" descr="Related imag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457" r="22687"/>
            <a:stretch/>
          </p:blipFill>
          <p:spPr bwMode="auto">
            <a:xfrm>
              <a:off x="5109631" y="584879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Image result for windows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367" y="5818361"/>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4" descr="Related imag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457" r="22687"/>
            <a:stretch/>
          </p:blipFill>
          <p:spPr bwMode="auto">
            <a:xfrm>
              <a:off x="5821813" y="584879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Image result for windows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5118" y="6227390"/>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0" descr="Image result for Node.j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99839" y="6289680"/>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41" name="Picture 10" descr="Image result for Node.j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23238" y="6292494"/>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42" name="Picture 4" descr="Image result for Linux logo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9914" y="5858038"/>
              <a:ext cx="182148" cy="21387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4" descr="Image result for Linux logo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06259" y="6262910"/>
              <a:ext cx="182148" cy="213872"/>
            </a:xfrm>
            <a:prstGeom prst="rect">
              <a:avLst/>
            </a:prstGeom>
            <a:noFill/>
            <a:extLst>
              <a:ext uri="{909E8E84-426E-40DD-AFC4-6F175D3DCCD1}">
                <a14:hiddenFill xmlns:a14="http://schemas.microsoft.com/office/drawing/2010/main">
                  <a:solidFill>
                    <a:srgbClr val="FFFFFF"/>
                  </a:solidFill>
                </a14:hiddenFill>
              </a:ext>
            </a:extLst>
          </p:spPr>
        </p:pic>
      </p:grpSp>
      <p:sp>
        <p:nvSpPr>
          <p:cNvPr id="144" name="Rectangle 143"/>
          <p:cNvSpPr/>
          <p:nvPr/>
        </p:nvSpPr>
        <p:spPr>
          <a:xfrm>
            <a:off x="46038" y="5588603"/>
            <a:ext cx="1471188" cy="119103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mn-cs"/>
              </a:rPr>
              <a:t>docker</a:t>
            </a:r>
            <a:r>
              <a:rPr kumimoji="0" lang="en-US" sz="1428"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 push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rPr>
              <a:t>to private registry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rPr>
              <a:t>(*) If not using CI/CD</a:t>
            </a:r>
            <a:endParaRPr kumimoji="0" lang="en-US" sz="1122"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endParaRPr>
          </a:p>
        </p:txBody>
      </p:sp>
      <p:pic>
        <p:nvPicPr>
          <p:cNvPr id="2052" name="Picture 4" descr="Image result for laptop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8342" y="4088817"/>
            <a:ext cx="1002796" cy="100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67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2"/>
                                        </p:tgtEl>
                                        <p:attrNameLst>
                                          <p:attrName>style.visibility</p:attrName>
                                        </p:attrNameLst>
                                      </p:cBhvr>
                                      <p:to>
                                        <p:strVal val="visible"/>
                                      </p:to>
                                    </p:set>
                                    <p:animEffect transition="in" filter="fade">
                                      <p:cBhvr>
                                        <p:cTn id="36"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5"/>
          <p:cNvSpPr/>
          <p:nvPr/>
        </p:nvSpPr>
        <p:spPr>
          <a:xfrm>
            <a:off x="902068" y="1747652"/>
            <a:ext cx="2728469"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1" name="Picture 130"/>
          <p:cNvPicPr>
            <a:picLocks noChangeAspect="1"/>
          </p:cNvPicPr>
          <p:nvPr/>
        </p:nvPicPr>
        <p:blipFill>
          <a:blip r:embed="rId3">
            <a:duotone>
              <a:prstClr val="black"/>
              <a:schemeClr val="tx2">
                <a:tint val="45000"/>
                <a:satMod val="400000"/>
              </a:schemeClr>
            </a:duotone>
          </a:blip>
          <a:stretch>
            <a:fillRect/>
          </a:stretch>
        </p:blipFill>
        <p:spPr>
          <a:xfrm>
            <a:off x="1514530" y="1867608"/>
            <a:ext cx="611832" cy="638051"/>
          </a:xfrm>
          <a:prstGeom prst="rect">
            <a:avLst/>
          </a:prstGeom>
        </p:spPr>
      </p:pic>
      <p:cxnSp>
        <p:nvCxnSpPr>
          <p:cNvPr id="42" name="Straight Arrow Connector 41"/>
          <p:cNvCxnSpPr>
            <a:cxnSpLocks/>
          </p:cNvCxnSpPr>
          <p:nvPr/>
        </p:nvCxnSpPr>
        <p:spPr>
          <a:xfrm>
            <a:off x="4292608" y="2904976"/>
            <a:ext cx="802779" cy="683310"/>
          </a:xfrm>
          <a:prstGeom prst="straightConnector1">
            <a:avLst/>
          </a:prstGeom>
          <a:ln w="76200">
            <a:solidFill>
              <a:srgbClr val="89CB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3756864" y="2627223"/>
            <a:ext cx="543008" cy="317579"/>
            <a:chOff x="4227749" y="3121751"/>
            <a:chExt cx="532409" cy="311380"/>
          </a:xfrm>
        </p:grpSpPr>
        <p:grpSp>
          <p:nvGrpSpPr>
            <p:cNvPr id="53" name="Group 52"/>
            <p:cNvGrpSpPr>
              <a:grpSpLocks noChangeAspect="1"/>
            </p:cNvGrpSpPr>
            <p:nvPr/>
          </p:nvGrpSpPr>
          <p:grpSpPr>
            <a:xfrm>
              <a:off x="4227749" y="3180454"/>
              <a:ext cx="450741" cy="252677"/>
              <a:chOff x="3523102" y="1791568"/>
              <a:chExt cx="6746733" cy="3782104"/>
            </a:xfrm>
            <a:solidFill>
              <a:srgbClr val="002060"/>
            </a:solidFill>
          </p:grpSpPr>
          <p:sp>
            <p:nvSpPr>
              <p:cNvPr id="54" name="Rectangle 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5"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6"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pic>
          <p:nvPicPr>
            <p:cNvPr id="70" name="Picture 69"/>
            <p:cNvPicPr>
              <a:picLocks noChangeAspect="1"/>
            </p:cNvPicPr>
            <p:nvPr/>
          </p:nvPicPr>
          <p:blipFill>
            <a:blip r:embed="rId4"/>
            <a:stretch>
              <a:fillRect/>
            </a:stretch>
          </p:blipFill>
          <p:spPr>
            <a:xfrm>
              <a:off x="4271287" y="3121751"/>
              <a:ext cx="488871" cy="273622"/>
            </a:xfrm>
            <a:prstGeom prst="rect">
              <a:avLst/>
            </a:prstGeom>
          </p:spPr>
        </p:pic>
      </p:grpSp>
      <p:sp>
        <p:nvSpPr>
          <p:cNvPr id="141" name="Right Arrow 5"/>
          <p:cNvSpPr/>
          <p:nvPr/>
        </p:nvSpPr>
        <p:spPr>
          <a:xfrm>
            <a:off x="3090513" y="1747652"/>
            <a:ext cx="2728469"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22" name="Group 21"/>
          <p:cNvGrpSpPr/>
          <p:nvPr/>
        </p:nvGrpSpPr>
        <p:grpSpPr>
          <a:xfrm>
            <a:off x="2834057" y="1440331"/>
            <a:ext cx="1513235" cy="1557731"/>
            <a:chOff x="2777875" y="1412218"/>
            <a:chExt cx="1483698" cy="1527326"/>
          </a:xfrm>
        </p:grpSpPr>
        <p:sp>
          <p:nvSpPr>
            <p:cNvPr id="9" name="Rounded Rectangle 12"/>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 name="TextBox 32"/>
            <p:cNvSpPr txBox="1"/>
            <p:nvPr/>
          </p:nvSpPr>
          <p:spPr>
            <a:xfrm>
              <a:off x="2825969" y="1794022"/>
              <a:ext cx="1387510" cy="899200"/>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Build/CI,</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Integrate,</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Test</a:t>
              </a:r>
            </a:p>
          </p:txBody>
        </p:sp>
        <p:sp>
          <p:nvSpPr>
            <p:cNvPr id="67" name="TextBox 66"/>
            <p:cNvSpPr txBox="1"/>
            <p:nvPr/>
          </p:nvSpPr>
          <p:spPr>
            <a:xfrm>
              <a:off x="3081795" y="1412218"/>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3.</a:t>
              </a:r>
            </a:p>
          </p:txBody>
        </p:sp>
        <p:pic>
          <p:nvPicPr>
            <p:cNvPr id="11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2851527" y="1505210"/>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25" name="Right Arrow 5"/>
          <p:cNvSpPr/>
          <p:nvPr/>
        </p:nvSpPr>
        <p:spPr>
          <a:xfrm rot="16200000">
            <a:off x="386306" y="3427404"/>
            <a:ext cx="1952195"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 name="Picture 12"/>
          <p:cNvPicPr>
            <a:picLocks noChangeAspect="1"/>
          </p:cNvPicPr>
          <p:nvPr/>
        </p:nvPicPr>
        <p:blipFill>
          <a:blip r:embed="rId3">
            <a:duotone>
              <a:prstClr val="black"/>
              <a:schemeClr val="tx2">
                <a:tint val="45000"/>
                <a:satMod val="400000"/>
              </a:schemeClr>
            </a:duotone>
          </a:blip>
          <a:stretch>
            <a:fillRect/>
          </a:stretch>
        </p:blipFill>
        <p:spPr>
          <a:xfrm>
            <a:off x="1102608" y="4900630"/>
            <a:ext cx="611832" cy="638051"/>
          </a:xfrm>
          <a:prstGeom prst="rect">
            <a:avLst/>
          </a:prstGeom>
        </p:spPr>
      </p:pic>
      <p:grpSp>
        <p:nvGrpSpPr>
          <p:cNvPr id="18" name="Group 17"/>
          <p:cNvGrpSpPr/>
          <p:nvPr/>
        </p:nvGrpSpPr>
        <p:grpSpPr>
          <a:xfrm>
            <a:off x="258882" y="4876087"/>
            <a:ext cx="2673278" cy="1822324"/>
            <a:chOff x="252964" y="4780912"/>
            <a:chExt cx="2621099" cy="1786754"/>
          </a:xfrm>
        </p:grpSpPr>
        <p:sp>
          <p:nvSpPr>
            <p:cNvPr id="16" name="Rounded Rectangle 11"/>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97" name="Group 96"/>
            <p:cNvGrpSpPr/>
            <p:nvPr/>
          </p:nvGrpSpPr>
          <p:grpSpPr>
            <a:xfrm>
              <a:off x="1756065" y="5902498"/>
              <a:ext cx="658373" cy="378242"/>
              <a:chOff x="2195243" y="5902498"/>
              <a:chExt cx="658373" cy="378242"/>
            </a:xfrm>
          </p:grpSpPr>
          <p:sp>
            <p:nvSpPr>
              <p:cNvPr id="8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606413" y="5902498"/>
              <a:ext cx="658373" cy="378242"/>
              <a:chOff x="1392286" y="5902498"/>
              <a:chExt cx="658373" cy="378242"/>
            </a:xfrm>
          </p:grpSpPr>
          <p:sp>
            <p:nvSpPr>
              <p:cNvPr id="85"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78" name="TextBox 77"/>
            <p:cNvSpPr txBox="1"/>
            <p:nvPr/>
          </p:nvSpPr>
          <p:spPr>
            <a:xfrm>
              <a:off x="252964" y="4876684"/>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pic>
          <p:nvPicPr>
            <p:cNvPr id="119"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47" name="Right Arrow 5"/>
          <p:cNvSpPr/>
          <p:nvPr/>
        </p:nvSpPr>
        <p:spPr>
          <a:xfrm>
            <a:off x="5732878" y="1736651"/>
            <a:ext cx="2081717"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3" name="Freeform: Shape 172"/>
          <p:cNvSpPr/>
          <p:nvPr/>
        </p:nvSpPr>
        <p:spPr>
          <a:xfrm rot="16200000">
            <a:off x="8401397" y="1721812"/>
            <a:ext cx="1896315" cy="825601"/>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j-ea"/>
              <a:cs typeface="+mj-cs"/>
            </a:endParaRPr>
          </a:p>
        </p:txBody>
      </p:sp>
      <p:sp>
        <p:nvSpPr>
          <p:cNvPr id="2" name="Title 1"/>
          <p:cNvSpPr>
            <a:spLocks noGrp="1"/>
          </p:cNvSpPr>
          <p:nvPr>
            <p:ph type="title"/>
          </p:nvPr>
        </p:nvSpPr>
        <p:spPr>
          <a:xfrm>
            <a:off x="506997" y="121828"/>
            <a:ext cx="10724938" cy="752573"/>
          </a:xfrm>
        </p:spPr>
        <p:txBody>
          <a:bodyPr/>
          <a:lstStyle/>
          <a:p>
            <a:r>
              <a:rPr lang="en-US" dirty="0"/>
              <a:t>DevOps Workflow using containers</a:t>
            </a:r>
          </a:p>
        </p:txBody>
      </p:sp>
      <p:sp>
        <p:nvSpPr>
          <p:cNvPr id="10" name="Bent Arrow 14"/>
          <p:cNvSpPr/>
          <p:nvPr/>
        </p:nvSpPr>
        <p:spPr>
          <a:xfrm rot="10800000">
            <a:off x="2973458" y="2915991"/>
            <a:ext cx="5963296" cy="3184757"/>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TextBox 14"/>
          <p:cNvSpPr txBox="1"/>
          <p:nvPr/>
        </p:nvSpPr>
        <p:spPr>
          <a:xfrm>
            <a:off x="4176177" y="5154471"/>
            <a:ext cx="3353929" cy="366249"/>
          </a:xfrm>
          <a:prstGeom prst="rect">
            <a:avLst/>
          </a:prstGeom>
        </p:spPr>
        <p:txBody>
          <a:bodyPr vert="horz" wrap="square" lIns="93209" tIns="93209" rIns="93209" bIns="93209" rtlCol="0" anchor="t">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Monitor and Diagnose</a:t>
            </a:r>
          </a:p>
        </p:txBody>
      </p:sp>
      <p:sp>
        <p:nvSpPr>
          <p:cNvPr id="17" name="AutoShape 21"/>
          <p:cNvSpPr>
            <a:spLocks noChangeAspect="1" noChangeArrowheads="1" noTextEdit="1"/>
          </p:cNvSpPr>
          <p:nvPr/>
        </p:nvSpPr>
        <p:spPr bwMode="auto">
          <a:xfrm>
            <a:off x="483990" y="5256212"/>
            <a:ext cx="2279079" cy="147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7" name="Rectangle 36"/>
          <p:cNvSpPr/>
          <p:nvPr/>
        </p:nvSpPr>
        <p:spPr>
          <a:xfrm>
            <a:off x="8831579" y="5822153"/>
            <a:ext cx="1555079" cy="382308"/>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Outer-Loop</a:t>
            </a:r>
          </a:p>
        </p:txBody>
      </p:sp>
      <p:sp>
        <p:nvSpPr>
          <p:cNvPr id="40" name="Rectangle 39"/>
          <p:cNvSpPr/>
          <p:nvPr/>
        </p:nvSpPr>
        <p:spPr>
          <a:xfrm>
            <a:off x="649728" y="3788911"/>
            <a:ext cx="526329" cy="446397"/>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Push</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Code</a:t>
            </a:r>
          </a:p>
        </p:txBody>
      </p:sp>
      <p:cxnSp>
        <p:nvCxnSpPr>
          <p:cNvPr id="64" name="Straight Arrow Connector 63"/>
          <p:cNvCxnSpPr>
            <a:cxnSpLocks/>
            <a:stCxn id="133" idx="1"/>
          </p:cNvCxnSpPr>
          <p:nvPr/>
        </p:nvCxnSpPr>
        <p:spPr>
          <a:xfrm flipH="1">
            <a:off x="3037583" y="3962347"/>
            <a:ext cx="2047052" cy="1209868"/>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45062" name="Group 45061"/>
          <p:cNvGrpSpPr/>
          <p:nvPr/>
        </p:nvGrpSpPr>
        <p:grpSpPr>
          <a:xfrm>
            <a:off x="7724016" y="1415335"/>
            <a:ext cx="1517763" cy="1670612"/>
            <a:chOff x="7572388" y="1387710"/>
            <a:chExt cx="1488138" cy="1638004"/>
          </a:xfrm>
        </p:grpSpPr>
        <p:sp>
          <p:nvSpPr>
            <p:cNvPr id="14" name="Rounded Rectangle 26"/>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 name="TextBox 34"/>
            <p:cNvSpPr txBox="1"/>
            <p:nvPr/>
          </p:nvSpPr>
          <p:spPr>
            <a:xfrm>
              <a:off x="7572388" y="2437531"/>
              <a:ext cx="1406898" cy="588183"/>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Production</a:t>
              </a:r>
            </a:p>
            <a:p>
              <a:pPr marL="237846" marR="0" lvl="0" indent="-237846" algn="l"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environments</a:t>
              </a:r>
            </a:p>
          </p:txBody>
        </p:sp>
        <p:sp>
          <p:nvSpPr>
            <p:cNvPr id="36" name="TextBox 35"/>
            <p:cNvSpPr txBox="1"/>
            <p:nvPr/>
          </p:nvSpPr>
          <p:spPr>
            <a:xfrm>
              <a:off x="7632963" y="1680614"/>
              <a:ext cx="1411380" cy="427319"/>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Run, Manage</a:t>
              </a:r>
            </a:p>
          </p:txBody>
        </p:sp>
        <p:sp>
          <p:nvSpPr>
            <p:cNvPr id="61" name="Rectangle 60"/>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2" name="Picture 61"/>
            <p:cNvPicPr>
              <a:picLocks noChangeAspect="1"/>
            </p:cNvPicPr>
            <p:nvPr/>
          </p:nvPicPr>
          <p:blipFill>
            <a:blip r:embed="rId6"/>
            <a:stretch>
              <a:fillRect/>
            </a:stretch>
          </p:blipFill>
          <p:spPr>
            <a:xfrm>
              <a:off x="7769766" y="2080979"/>
              <a:ext cx="392605" cy="338551"/>
            </a:xfrm>
            <a:prstGeom prst="rect">
              <a:avLst/>
            </a:prstGeom>
          </p:spPr>
        </p:pic>
        <p:sp>
          <p:nvSpPr>
            <p:cNvPr id="69" name="TextBox 68"/>
            <p:cNvSpPr txBox="1"/>
            <p:nvPr/>
          </p:nvSpPr>
          <p:spPr>
            <a:xfrm>
              <a:off x="7849949" y="138771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5.</a:t>
              </a:r>
            </a:p>
          </p:txBody>
        </p:sp>
        <p:pic>
          <p:nvPicPr>
            <p:cNvPr id="72" name="Picture 71"/>
            <p:cNvPicPr>
              <a:picLocks noChangeAspect="1"/>
            </p:cNvPicPr>
            <p:nvPr/>
          </p:nvPicPr>
          <p:blipFill>
            <a:blip r:embed="rId7"/>
            <a:stretch>
              <a:fillRect/>
            </a:stretch>
          </p:blipFill>
          <p:spPr>
            <a:xfrm>
              <a:off x="8296301" y="2105507"/>
              <a:ext cx="628748" cy="308658"/>
            </a:xfrm>
            <a:prstGeom prst="rect">
              <a:avLst/>
            </a:prstGeom>
          </p:spPr>
        </p:pic>
        <p:cxnSp>
          <p:nvCxnSpPr>
            <p:cNvPr id="73" name="Straight Connector 72"/>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Rounded Corners 74"/>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5069" name="Group 45068"/>
          <p:cNvGrpSpPr/>
          <p:nvPr/>
        </p:nvGrpSpPr>
        <p:grpSpPr>
          <a:xfrm>
            <a:off x="4775987" y="4842506"/>
            <a:ext cx="2110618" cy="1644394"/>
            <a:chOff x="4681901" y="4747986"/>
            <a:chExt cx="2069421" cy="1612297"/>
          </a:xfrm>
        </p:grpSpPr>
        <p:pic>
          <p:nvPicPr>
            <p:cNvPr id="11" name="Picture 10"/>
            <p:cNvPicPr>
              <a:picLocks noChangeAspect="1"/>
            </p:cNvPicPr>
            <p:nvPr/>
          </p:nvPicPr>
          <p:blipFill>
            <a:blip r:embed="rId8">
              <a:duotone>
                <a:prstClr val="black"/>
                <a:schemeClr val="accent6">
                  <a:tint val="45000"/>
                  <a:satMod val="400000"/>
                </a:schemeClr>
              </a:duotone>
            </a:blip>
            <a:stretch>
              <a:fillRect/>
            </a:stretch>
          </p:blipFill>
          <p:spPr>
            <a:xfrm>
              <a:off x="4681901" y="4854122"/>
              <a:ext cx="2069421" cy="1506161"/>
            </a:xfrm>
            <a:prstGeom prst="rect">
              <a:avLst/>
            </a:prstGeom>
          </p:spPr>
        </p:pic>
        <p:sp>
          <p:nvSpPr>
            <p:cNvPr id="76" name="Rectangle 75"/>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5291402" y="4747986"/>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6.</a:t>
              </a:r>
            </a:p>
          </p:txBody>
        </p:sp>
      </p:grpSp>
      <p:grpSp>
        <p:nvGrpSpPr>
          <p:cNvPr id="151" name="Group 150"/>
          <p:cNvGrpSpPr/>
          <p:nvPr/>
        </p:nvGrpSpPr>
        <p:grpSpPr>
          <a:xfrm>
            <a:off x="9744933" y="1186460"/>
            <a:ext cx="2614584" cy="633683"/>
            <a:chOff x="2260698" y="1058892"/>
            <a:chExt cx="2563550" cy="621314"/>
          </a:xfrm>
        </p:grpSpPr>
        <p:sp>
          <p:nvSpPr>
            <p:cNvPr id="152" name="Rectangle 151"/>
            <p:cNvSpPr/>
            <p:nvPr/>
          </p:nvSpPr>
          <p:spPr>
            <a:xfrm>
              <a:off x="2260698" y="1058892"/>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Container Service</a:t>
              </a:r>
            </a:p>
          </p:txBody>
        </p:sp>
        <p:pic>
          <p:nvPicPr>
            <p:cNvPr id="153" name="Picture 152"/>
            <p:cNvPicPr>
              <a:picLocks noChangeAspect="1"/>
            </p:cNvPicPr>
            <p:nvPr/>
          </p:nvPicPr>
          <p:blipFill>
            <a:blip r:embed="rId9"/>
            <a:stretch>
              <a:fillRect/>
            </a:stretch>
          </p:blipFill>
          <p:spPr>
            <a:xfrm>
              <a:off x="2308837" y="1104529"/>
              <a:ext cx="650738" cy="495720"/>
            </a:xfrm>
            <a:prstGeom prst="rect">
              <a:avLst/>
            </a:prstGeom>
          </p:spPr>
        </p:pic>
      </p:grpSp>
      <p:grpSp>
        <p:nvGrpSpPr>
          <p:cNvPr id="154" name="Group 153"/>
          <p:cNvGrpSpPr/>
          <p:nvPr/>
        </p:nvGrpSpPr>
        <p:grpSpPr>
          <a:xfrm>
            <a:off x="9744933" y="1832205"/>
            <a:ext cx="2614584" cy="633683"/>
            <a:chOff x="2260698" y="1672902"/>
            <a:chExt cx="2563550" cy="621314"/>
          </a:xfrm>
        </p:grpSpPr>
        <p:sp>
          <p:nvSpPr>
            <p:cNvPr id="155" name="Rectangle 154"/>
            <p:cNvSpPr/>
            <p:nvPr/>
          </p:nvSpPr>
          <p:spPr>
            <a:xfrm>
              <a:off x="2260698" y="1672902"/>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Service Fabric</a:t>
              </a:r>
            </a:p>
          </p:txBody>
        </p:sp>
        <p:pic>
          <p:nvPicPr>
            <p:cNvPr id="156" name="Picture 155"/>
            <p:cNvPicPr>
              <a:picLocks noChangeAspect="1"/>
            </p:cNvPicPr>
            <p:nvPr/>
          </p:nvPicPr>
          <p:blipFill>
            <a:blip r:embed="rId10"/>
            <a:stretch>
              <a:fillRect/>
            </a:stretch>
          </p:blipFill>
          <p:spPr>
            <a:xfrm>
              <a:off x="2386537" y="1735699"/>
              <a:ext cx="495338" cy="495720"/>
            </a:xfrm>
            <a:prstGeom prst="rect">
              <a:avLst/>
            </a:prstGeom>
          </p:spPr>
        </p:pic>
      </p:grpSp>
      <p:grpSp>
        <p:nvGrpSpPr>
          <p:cNvPr id="160" name="Group 159"/>
          <p:cNvGrpSpPr/>
          <p:nvPr/>
        </p:nvGrpSpPr>
        <p:grpSpPr>
          <a:xfrm>
            <a:off x="9744933" y="2449088"/>
            <a:ext cx="2614584" cy="633683"/>
            <a:chOff x="2260698" y="2350204"/>
            <a:chExt cx="2563550" cy="621314"/>
          </a:xfrm>
        </p:grpSpPr>
        <p:sp>
          <p:nvSpPr>
            <p:cNvPr id="161" name="Rectangle 160"/>
            <p:cNvSpPr/>
            <p:nvPr/>
          </p:nvSpPr>
          <p:spPr>
            <a:xfrm>
              <a:off x="2260698" y="2350204"/>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App Services</a:t>
              </a:r>
            </a:p>
          </p:txBody>
        </p:sp>
        <p:pic>
          <p:nvPicPr>
            <p:cNvPr id="162" name="Picture 161"/>
            <p:cNvPicPr>
              <a:picLocks noChangeAspect="1"/>
            </p:cNvPicPr>
            <p:nvPr/>
          </p:nvPicPr>
          <p:blipFill>
            <a:blip r:embed="rId11"/>
            <a:stretch>
              <a:fillRect/>
            </a:stretch>
          </p:blipFill>
          <p:spPr>
            <a:xfrm>
              <a:off x="2386538" y="2409936"/>
              <a:ext cx="495337" cy="495720"/>
            </a:xfrm>
            <a:prstGeom prst="rect">
              <a:avLst/>
            </a:prstGeom>
          </p:spPr>
        </p:pic>
      </p:grpSp>
      <p:grpSp>
        <p:nvGrpSpPr>
          <p:cNvPr id="45" name="Group 44"/>
          <p:cNvGrpSpPr/>
          <p:nvPr/>
        </p:nvGrpSpPr>
        <p:grpSpPr>
          <a:xfrm>
            <a:off x="5084635" y="3208372"/>
            <a:ext cx="1591941" cy="1507947"/>
            <a:chOff x="4863724" y="3106743"/>
            <a:chExt cx="1560868" cy="1478514"/>
          </a:xfrm>
        </p:grpSpPr>
        <p:sp>
          <p:nvSpPr>
            <p:cNvPr id="133" name="Rounded Rectangle 12"/>
            <p:cNvSpPr/>
            <p:nvPr/>
          </p:nvSpPr>
          <p:spPr>
            <a:xfrm>
              <a:off x="4863724" y="3106743"/>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 name="Rectangle 40"/>
            <p:cNvSpPr/>
            <p:nvPr/>
          </p:nvSpPr>
          <p:spPr>
            <a:xfrm>
              <a:off x="5459227" y="3287892"/>
              <a:ext cx="965365"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Azure Container Registry</a:t>
              </a:r>
            </a:p>
          </p:txBody>
        </p:sp>
        <p:pic>
          <p:nvPicPr>
            <p:cNvPr id="6146" name="Picture 2" descr="Image result for docker private registry image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5750" y="3288802"/>
              <a:ext cx="590613" cy="5788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p:cNvGrpSpPr/>
          <p:nvPr/>
        </p:nvGrpSpPr>
        <p:grpSpPr>
          <a:xfrm>
            <a:off x="917244" y="5215580"/>
            <a:ext cx="1381019" cy="917162"/>
            <a:chOff x="1883426" y="5104140"/>
            <a:chExt cx="1354063" cy="899260"/>
          </a:xfrm>
        </p:grpSpPr>
        <p:pic>
          <p:nvPicPr>
            <p:cNvPr id="44" name="Picture 43"/>
            <p:cNvPicPr>
              <a:picLocks noChangeAspect="1"/>
            </p:cNvPicPr>
            <p:nvPr/>
          </p:nvPicPr>
          <p:blipFill>
            <a:blip r:embed="rId13"/>
            <a:stretch>
              <a:fillRect/>
            </a:stretch>
          </p:blipFill>
          <p:spPr>
            <a:xfrm>
              <a:off x="2145264" y="5243497"/>
              <a:ext cx="668742" cy="618646"/>
            </a:xfrm>
            <a:prstGeom prst="rect">
              <a:avLst/>
            </a:prstGeom>
          </p:spPr>
        </p:pic>
        <p:sp>
          <p:nvSpPr>
            <p:cNvPr id="101" name="Rectangle 100"/>
            <p:cNvSpPr/>
            <p:nvPr/>
          </p:nvSpPr>
          <p:spPr>
            <a:xfrm>
              <a:off x="1883426" y="5483571"/>
              <a:ext cx="270908"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Code</a:t>
              </a:r>
            </a:p>
          </p:txBody>
        </p:sp>
        <p:sp>
          <p:nvSpPr>
            <p:cNvPr id="102" name="Rectangle 101"/>
            <p:cNvSpPr/>
            <p:nvPr/>
          </p:nvSpPr>
          <p:spPr>
            <a:xfrm>
              <a:off x="2379447" y="5104140"/>
              <a:ext cx="205184"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Run</a:t>
              </a:r>
            </a:p>
          </p:txBody>
        </p:sp>
        <p:sp>
          <p:nvSpPr>
            <p:cNvPr id="103" name="Rectangle 102"/>
            <p:cNvSpPr/>
            <p:nvPr/>
          </p:nvSpPr>
          <p:spPr>
            <a:xfrm>
              <a:off x="2817502" y="5483571"/>
              <a:ext cx="419987"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Validate</a:t>
              </a:r>
            </a:p>
          </p:txBody>
        </p:sp>
        <p:sp>
          <p:nvSpPr>
            <p:cNvPr id="104" name="Rectangle 103"/>
            <p:cNvSpPr/>
            <p:nvPr/>
          </p:nvSpPr>
          <p:spPr>
            <a:xfrm>
              <a:off x="2308915" y="5862143"/>
              <a:ext cx="347852"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Debug</a:t>
              </a:r>
            </a:p>
          </p:txBody>
        </p:sp>
      </p:grpSp>
      <p:grpSp>
        <p:nvGrpSpPr>
          <p:cNvPr id="25" name="Group 24"/>
          <p:cNvGrpSpPr/>
          <p:nvPr/>
        </p:nvGrpSpPr>
        <p:grpSpPr>
          <a:xfrm>
            <a:off x="1397523" y="4897971"/>
            <a:ext cx="1539985" cy="913442"/>
            <a:chOff x="1369381" y="4802368"/>
            <a:chExt cx="1509926" cy="895613"/>
          </a:xfrm>
        </p:grpSpPr>
        <p:pic>
          <p:nvPicPr>
            <p:cNvPr id="45068"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_x0020_6" descr="image016"/>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294094" y="4847511"/>
            <a:ext cx="1141653" cy="302263"/>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1"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Inner-Loop</a:t>
            </a:r>
          </a:p>
        </p:txBody>
      </p:sp>
      <p:pic>
        <p:nvPicPr>
          <p:cNvPr id="130"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2756" y="2549745"/>
            <a:ext cx="610922" cy="407282"/>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p:cNvSpPr txBox="1"/>
          <p:nvPr/>
        </p:nvSpPr>
        <p:spPr>
          <a:xfrm>
            <a:off x="5696529" y="4106215"/>
            <a:ext cx="83361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Calibri" panose="020F0502020204030204"/>
                <a:ea typeface="+mn-ea"/>
                <a:cs typeface="+mn-cs"/>
              </a:rPr>
              <a:t>Azure Key Vault</a:t>
            </a:r>
          </a:p>
        </p:txBody>
      </p:sp>
      <p:grpSp>
        <p:nvGrpSpPr>
          <p:cNvPr id="23" name="Group 22"/>
          <p:cNvGrpSpPr/>
          <p:nvPr/>
        </p:nvGrpSpPr>
        <p:grpSpPr>
          <a:xfrm>
            <a:off x="5074679" y="1415335"/>
            <a:ext cx="1513235" cy="1582727"/>
            <a:chOff x="4974763" y="1387710"/>
            <a:chExt cx="1483698" cy="1551834"/>
          </a:xfrm>
        </p:grpSpPr>
        <p:sp>
          <p:nvSpPr>
            <p:cNvPr id="31" name="Rounded Rectangle 12"/>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 name="TextBox 33"/>
            <p:cNvSpPr txBox="1"/>
            <p:nvPr/>
          </p:nvSpPr>
          <p:spPr>
            <a:xfrm>
              <a:off x="5150687" y="1935424"/>
              <a:ext cx="1240480" cy="31039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CD, Deploy</a:t>
              </a:r>
            </a:p>
          </p:txBody>
        </p:sp>
        <p:sp>
          <p:nvSpPr>
            <p:cNvPr id="68" name="TextBox 67"/>
            <p:cNvSpPr txBox="1"/>
            <p:nvPr/>
          </p:nvSpPr>
          <p:spPr>
            <a:xfrm>
              <a:off x="5223238" y="138771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4.</a:t>
              </a:r>
            </a:p>
          </p:txBody>
        </p:sp>
        <p:pic>
          <p:nvPicPr>
            <p:cNvPr id="116"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5039078" y="1505210"/>
              <a:ext cx="293484" cy="273126"/>
            </a:xfrm>
            <a:prstGeom prst="rect">
              <a:avLst/>
            </a:prstGeom>
            <a:noFill/>
            <a:extLst>
              <a:ext uri="{909E8E84-426E-40DD-AFC4-6F175D3DCCD1}">
                <a14:hiddenFill xmlns:a14="http://schemas.microsoft.com/office/drawing/2010/main">
                  <a:solidFill>
                    <a:srgbClr val="FFFFFF"/>
                  </a:solidFill>
                </a14:hiddenFill>
              </a:ext>
            </a:extLst>
          </p:spPr>
        </p:pic>
      </p:grpSp>
      <p:pic>
        <p:nvPicPr>
          <p:cNvPr id="140" name="Picture 139"/>
          <p:cNvPicPr>
            <a:picLocks noChangeAspect="1"/>
          </p:cNvPicPr>
          <p:nvPr/>
        </p:nvPicPr>
        <p:blipFill>
          <a:blip r:embed="rId17"/>
          <a:stretch>
            <a:fillRect/>
          </a:stretch>
        </p:blipFill>
        <p:spPr>
          <a:xfrm>
            <a:off x="5292850" y="4073890"/>
            <a:ext cx="415501" cy="463539"/>
          </a:xfrm>
          <a:prstGeom prst="rect">
            <a:avLst/>
          </a:prstGeom>
        </p:spPr>
      </p:pic>
      <p:cxnSp>
        <p:nvCxnSpPr>
          <p:cNvPr id="150" name="Straight Arrow Connector 149"/>
          <p:cNvCxnSpPr>
            <a:cxnSpLocks/>
          </p:cNvCxnSpPr>
          <p:nvPr/>
        </p:nvCxnSpPr>
        <p:spPr>
          <a:xfrm flipV="1">
            <a:off x="6592442" y="2926786"/>
            <a:ext cx="1190395" cy="583906"/>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172"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22772" y="2549745"/>
            <a:ext cx="610922" cy="407282"/>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4470007" y="1478488"/>
            <a:ext cx="544019" cy="1478539"/>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3" name="Rectangle 112"/>
          <p:cNvSpPr/>
          <p:nvPr/>
        </p:nvSpPr>
        <p:spPr>
          <a:xfrm>
            <a:off x="1815511" y="1058203"/>
            <a:ext cx="4322692" cy="478376"/>
          </a:xfrm>
          <a:prstGeom prst="rect">
            <a:avLst/>
          </a:prstGeom>
        </p:spPr>
        <p:txBody>
          <a:bodyPr wrap="square">
            <a:spAutoFit/>
          </a:bodyPr>
          <a:lstStyle/>
          <a:p>
            <a:pPr marL="0" marR="0" lvl="0" indent="0" algn="l" defTabSz="1243045" rtl="0" eaLnBrk="1" fontAlgn="auto" latinLnBrk="0" hangingPunct="0">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68217A"/>
                </a:solidFill>
                <a:effectLst/>
                <a:uLnTx/>
                <a:uFillTx/>
                <a:latin typeface="Calibri"/>
                <a:ea typeface="+mn-ea"/>
                <a:cs typeface="Calibri"/>
                <a:sym typeface="Calibri"/>
              </a:rPr>
              <a:t>Visual Studio Team Services</a:t>
            </a:r>
          </a:p>
        </p:txBody>
      </p:sp>
      <p:grpSp>
        <p:nvGrpSpPr>
          <p:cNvPr id="19" name="Group 18"/>
          <p:cNvGrpSpPr/>
          <p:nvPr/>
        </p:nvGrpSpPr>
        <p:grpSpPr>
          <a:xfrm>
            <a:off x="621669" y="1457192"/>
            <a:ext cx="1513235" cy="1540870"/>
            <a:chOff x="608671" y="1428750"/>
            <a:chExt cx="1483698" cy="1510794"/>
          </a:xfrm>
        </p:grpSpPr>
        <p:sp>
          <p:nvSpPr>
            <p:cNvPr id="8" name="Rounded Rectangle 11"/>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extBox 31"/>
            <p:cNvSpPr txBox="1"/>
            <p:nvPr/>
          </p:nvSpPr>
          <p:spPr>
            <a:xfrm>
              <a:off x="659206" y="1806524"/>
              <a:ext cx="1375377" cy="876125"/>
            </a:xfrm>
            <a:prstGeom prst="rect">
              <a:avLst/>
            </a:prstGeom>
          </p:spPr>
          <p:txBody>
            <a:bodyPr vert="horz" wrap="square" lIns="93209" tIns="93209" rIns="93209" bIns="93209" rtlCol="0" anchor="t">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Source Code Control</a:t>
              </a:r>
            </a:p>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(SCC)</a:t>
              </a:r>
            </a:p>
          </p:txBody>
        </p:sp>
        <p:sp>
          <p:nvSpPr>
            <p:cNvPr id="66" name="TextBox 65"/>
            <p:cNvSpPr txBox="1"/>
            <p:nvPr/>
          </p:nvSpPr>
          <p:spPr>
            <a:xfrm>
              <a:off x="889041" y="142875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pic>
          <p:nvPicPr>
            <p:cNvPr id="80" name="Picture 79"/>
            <p:cNvPicPr>
              <a:picLocks noChangeAspect="1"/>
            </p:cNvPicPr>
            <p:nvPr/>
          </p:nvPicPr>
          <p:blipFill>
            <a:blip r:embed="rId18"/>
            <a:stretch>
              <a:fillRect/>
            </a:stretch>
          </p:blipFill>
          <p:spPr>
            <a:xfrm>
              <a:off x="1671050" y="2532908"/>
              <a:ext cx="360364" cy="358071"/>
            </a:xfrm>
            <a:prstGeom prst="rect">
              <a:avLst/>
            </a:prstGeom>
          </p:spPr>
        </p:pic>
        <p:pic>
          <p:nvPicPr>
            <p:cNvPr id="112"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663976"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0" descr="https://wiki.jenkins-ci.org/download/attachments/2916393/logo-title.png?version=1&amp;modificationDate=1302753947000"/>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r="72203"/>
            <a:stretch/>
          </p:blipFill>
          <p:spPr bwMode="auto">
            <a:xfrm>
              <a:off x="663487" y="2496747"/>
              <a:ext cx="349426" cy="4042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5001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right)">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500"/>
                            </p:stCondLst>
                            <p:childTnLst>
                              <p:par>
                                <p:cTn id="32" presetID="12" presetClass="entr" presetSubtype="4" fill="hold" grpId="0" nodeType="afterEffect">
                                  <p:stCondLst>
                                    <p:cond delay="0"/>
                                  </p:stCondLst>
                                  <p:childTnLst>
                                    <p:set>
                                      <p:cBhvr>
                                        <p:cTn id="33" dur="1" fill="hold">
                                          <p:stCondLst>
                                            <p:cond delay="0"/>
                                          </p:stCondLst>
                                        </p:cTn>
                                        <p:tgtEl>
                                          <p:spTgt spid="125"/>
                                        </p:tgtEl>
                                        <p:attrNameLst>
                                          <p:attrName>style.visibility</p:attrName>
                                        </p:attrNameLst>
                                      </p:cBhvr>
                                      <p:to>
                                        <p:strVal val="visible"/>
                                      </p:to>
                                    </p:set>
                                    <p:anim calcmode="lin" valueType="num">
                                      <p:cBhvr additive="base">
                                        <p:cTn id="34" dur="500"/>
                                        <p:tgtEl>
                                          <p:spTgt spid="125"/>
                                        </p:tgtEl>
                                        <p:attrNameLst>
                                          <p:attrName>ppt_y</p:attrName>
                                        </p:attrNameLst>
                                      </p:cBhvr>
                                      <p:tavLst>
                                        <p:tav tm="0">
                                          <p:val>
                                            <p:strVal val="#ppt_y+#ppt_h*1.125000"/>
                                          </p:val>
                                        </p:tav>
                                        <p:tav tm="100000">
                                          <p:val>
                                            <p:strVal val="#ppt_y"/>
                                          </p:val>
                                        </p:tav>
                                      </p:tavLst>
                                    </p:anim>
                                    <p:animEffect transition="in" filter="wipe(up)">
                                      <p:cBhvr>
                                        <p:cTn id="35" dur="500"/>
                                        <p:tgtEl>
                                          <p:spTgt spid="12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42" presetClass="path" presetSubtype="0" accel="50000" decel="50000" fill="hold" nodeType="withEffect">
                                  <p:stCondLst>
                                    <p:cond delay="0"/>
                                  </p:stCondLst>
                                  <p:childTnLst>
                                    <p:animMotion origin="layout" path="M -1.04167E-6 3.7037E-6 L -0.00052 -0.36829 " pathEditMode="relative" rAng="0" ptsTypes="AA">
                                      <p:cBhvr>
                                        <p:cTn id="45" dur="2000" fill="hold"/>
                                        <p:tgtEl>
                                          <p:spTgt spid="13"/>
                                        </p:tgtEl>
                                        <p:attrNameLst>
                                          <p:attrName>ppt_x</p:attrName>
                                          <p:attrName>ppt_y</p:attrName>
                                        </p:attrNameLst>
                                      </p:cBhvr>
                                      <p:rCtr x="-26" y="-18426"/>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par>
                          <p:cTn id="51" fill="hold">
                            <p:stCondLst>
                              <p:cond delay="500"/>
                            </p:stCondLst>
                            <p:childTnLst>
                              <p:par>
                                <p:cTn id="52" presetID="12" presetClass="entr" presetSubtype="8"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900"/>
                                        <p:tgtEl>
                                          <p:spTgt spid="7"/>
                                        </p:tgtEl>
                                        <p:attrNameLst>
                                          <p:attrName>ppt_x</p:attrName>
                                        </p:attrNameLst>
                                      </p:cBhvr>
                                      <p:tavLst>
                                        <p:tav tm="0">
                                          <p:val>
                                            <p:strVal val="#ppt_x-#ppt_w*1.125000"/>
                                          </p:val>
                                        </p:tav>
                                        <p:tav tm="100000">
                                          <p:val>
                                            <p:strVal val="#ppt_x"/>
                                          </p:val>
                                        </p:tav>
                                      </p:tavLst>
                                    </p:anim>
                                    <p:animEffect transition="in" filter="wipe(right)">
                                      <p:cBhvr>
                                        <p:cTn id="55" dur="900"/>
                                        <p:tgtEl>
                                          <p:spTgt spid="7"/>
                                        </p:tgtEl>
                                      </p:cBhvr>
                                    </p:animEffect>
                                  </p:childTnLst>
                                </p:cTn>
                              </p:par>
                            </p:childTnLst>
                          </p:cTn>
                        </p:par>
                        <p:par>
                          <p:cTn id="56" fill="hold">
                            <p:stCondLst>
                              <p:cond delay="1400"/>
                            </p:stCondLst>
                            <p:childTnLst>
                              <p:par>
                                <p:cTn id="57" presetID="10" presetClass="entr" presetSubtype="0" fill="hold" nodeType="afterEffect">
                                  <p:stCondLst>
                                    <p:cond delay="0"/>
                                  </p:stCondLst>
                                  <p:childTnLst>
                                    <p:set>
                                      <p:cBhvr>
                                        <p:cTn id="58" dur="1" fill="hold">
                                          <p:stCondLst>
                                            <p:cond delay="0"/>
                                          </p:stCondLst>
                                        </p:cTn>
                                        <p:tgtEl>
                                          <p:spTgt spid="131"/>
                                        </p:tgtEl>
                                        <p:attrNameLst>
                                          <p:attrName>style.visibility</p:attrName>
                                        </p:attrNameLst>
                                      </p:cBhvr>
                                      <p:to>
                                        <p:strVal val="visible"/>
                                      </p:to>
                                    </p:set>
                                    <p:animEffect transition="in" filter="fade">
                                      <p:cBhvr>
                                        <p:cTn id="59" dur="500"/>
                                        <p:tgtEl>
                                          <p:spTgt spid="131"/>
                                        </p:tgtEl>
                                      </p:cBhvr>
                                    </p:animEffect>
                                  </p:childTnLst>
                                </p:cTn>
                              </p:par>
                              <p:par>
                                <p:cTn id="60" presetID="42" presetClass="path" presetSubtype="0" accel="50000" decel="50000" fill="hold" nodeType="withEffect">
                                  <p:stCondLst>
                                    <p:cond delay="0"/>
                                  </p:stCondLst>
                                  <p:childTnLst>
                                    <p:animMotion origin="layout" path="M -4.16667E-6 5.55112E-17 L 0.14232 5.55112E-17 " pathEditMode="relative" rAng="0" ptsTypes="AA">
                                      <p:cBhvr>
                                        <p:cTn id="61" dur="2000" fill="hold"/>
                                        <p:tgtEl>
                                          <p:spTgt spid="131"/>
                                        </p:tgtEl>
                                        <p:attrNameLst>
                                          <p:attrName>ppt_x</p:attrName>
                                          <p:attrName>ppt_y</p:attrName>
                                        </p:attrNameLst>
                                      </p:cBhvr>
                                      <p:rCtr x="7109" y="0"/>
                                    </p:animMotion>
                                  </p:childTnLst>
                                </p:cTn>
                              </p:par>
                            </p:childTnLst>
                          </p:cTn>
                        </p:par>
                        <p:par>
                          <p:cTn id="62" fill="hold">
                            <p:stCondLst>
                              <p:cond delay="3400"/>
                            </p:stCondLst>
                            <p:childTnLst>
                              <p:par>
                                <p:cTn id="63" presetID="10" presetClass="entr" presetSubtype="0" fill="hold" nodeType="afterEffect">
                                  <p:stCondLst>
                                    <p:cond delay="0"/>
                                  </p:stCondLst>
                                  <p:childTnLst>
                                    <p:set>
                                      <p:cBhvr>
                                        <p:cTn id="64" dur="1" fill="hold">
                                          <p:stCondLst>
                                            <p:cond delay="0"/>
                                          </p:stCondLst>
                                        </p:cTn>
                                        <p:tgtEl>
                                          <p:spTgt spid="130"/>
                                        </p:tgtEl>
                                        <p:attrNameLst>
                                          <p:attrName>style.visibility</p:attrName>
                                        </p:attrNameLst>
                                      </p:cBhvr>
                                      <p:to>
                                        <p:strVal val="visible"/>
                                      </p:to>
                                    </p:set>
                                    <p:animEffect transition="in" filter="fade">
                                      <p:cBhvr>
                                        <p:cTn id="65" dur="500"/>
                                        <p:tgtEl>
                                          <p:spTgt spid="130"/>
                                        </p:tgtEl>
                                      </p:cBhvr>
                                    </p:animEffect>
                                  </p:childTnLst>
                                </p:cTn>
                              </p:par>
                            </p:childTnLst>
                          </p:cTn>
                        </p:par>
                        <p:par>
                          <p:cTn id="66" fill="hold">
                            <p:stCondLst>
                              <p:cond delay="3900"/>
                            </p:stCondLst>
                            <p:childTnLst>
                              <p:par>
                                <p:cTn id="67" presetID="10" presetClass="entr" presetSubtype="0" fill="hold" nodeType="after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42" presetClass="path" presetSubtype="0" accel="50000" decel="50000" fill="hold" nodeType="withEffect">
                                  <p:stCondLst>
                                    <p:cond delay="0"/>
                                  </p:stCondLst>
                                  <p:childTnLst>
                                    <p:animMotion origin="layout" path="M 1.875E-6 3.7037E-7 L 0.10742 0.12361 " pathEditMode="relative" rAng="0" ptsTypes="AA">
                                      <p:cBhvr>
                                        <p:cTn id="74" dur="1300" fill="hold"/>
                                        <p:tgtEl>
                                          <p:spTgt spid="46"/>
                                        </p:tgtEl>
                                        <p:attrNameLst>
                                          <p:attrName>ppt_x</p:attrName>
                                          <p:attrName>ppt_y</p:attrName>
                                        </p:attrNameLst>
                                      </p:cBhvr>
                                      <p:rCtr x="5365" y="6181"/>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500"/>
                                        <p:tgtEl>
                                          <p:spTgt spid="111"/>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13"/>
                                        </p:tgtEl>
                                        <p:attrNameLst>
                                          <p:attrName>style.visibility</p:attrName>
                                        </p:attrNameLst>
                                      </p:cBhvr>
                                      <p:to>
                                        <p:strVal val="visible"/>
                                      </p:to>
                                    </p:set>
                                    <p:animEffect transition="in" filter="fade">
                                      <p:cBhvr>
                                        <p:cTn id="87" dur="500"/>
                                        <p:tgtEl>
                                          <p:spTgt spid="113"/>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45062"/>
                                        </p:tgtEl>
                                        <p:attrNameLst>
                                          <p:attrName>style.visibility</p:attrName>
                                        </p:attrNameLst>
                                      </p:cBhvr>
                                      <p:to>
                                        <p:strVal val="visible"/>
                                      </p:to>
                                    </p:set>
                                    <p:animEffect transition="in" filter="fade">
                                      <p:cBhvr>
                                        <p:cTn id="91" dur="500"/>
                                        <p:tgtEl>
                                          <p:spTgt spid="45062"/>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141"/>
                                        </p:tgtEl>
                                        <p:attrNameLst>
                                          <p:attrName>style.visibility</p:attrName>
                                        </p:attrNameLst>
                                      </p:cBhvr>
                                      <p:to>
                                        <p:strVal val="visible"/>
                                      </p:to>
                                    </p:set>
                                    <p:anim calcmode="lin" valueType="num">
                                      <p:cBhvr additive="base">
                                        <p:cTn id="94" dur="900"/>
                                        <p:tgtEl>
                                          <p:spTgt spid="141"/>
                                        </p:tgtEl>
                                        <p:attrNameLst>
                                          <p:attrName>ppt_x</p:attrName>
                                        </p:attrNameLst>
                                      </p:cBhvr>
                                      <p:tavLst>
                                        <p:tav tm="0">
                                          <p:val>
                                            <p:strVal val="#ppt_x-#ppt_w*1.125000"/>
                                          </p:val>
                                        </p:tav>
                                        <p:tav tm="100000">
                                          <p:val>
                                            <p:strVal val="#ppt_x"/>
                                          </p:val>
                                        </p:tav>
                                      </p:tavLst>
                                    </p:anim>
                                    <p:animEffect transition="in" filter="wipe(right)">
                                      <p:cBhvr>
                                        <p:cTn id="95" dur="900"/>
                                        <p:tgtEl>
                                          <p:spTgt spid="141"/>
                                        </p:tgtEl>
                                      </p:cBhvr>
                                    </p:animEffect>
                                  </p:childTnLst>
                                </p:cTn>
                              </p:par>
                            </p:childTnLst>
                          </p:cTn>
                        </p:par>
                        <p:par>
                          <p:cTn id="96" fill="hold">
                            <p:stCondLst>
                              <p:cond delay="2400"/>
                            </p:stCondLst>
                            <p:childTnLst>
                              <p:par>
                                <p:cTn id="97" presetID="10" presetClass="entr" presetSubtype="0" fill="hold" nodeType="afterEffect">
                                  <p:stCondLst>
                                    <p:cond delay="0"/>
                                  </p:stCondLst>
                                  <p:childTnLst>
                                    <p:set>
                                      <p:cBhvr>
                                        <p:cTn id="98" dur="1" fill="hold">
                                          <p:stCondLst>
                                            <p:cond delay="0"/>
                                          </p:stCondLst>
                                        </p:cTn>
                                        <p:tgtEl>
                                          <p:spTgt spid="172"/>
                                        </p:tgtEl>
                                        <p:attrNameLst>
                                          <p:attrName>style.visibility</p:attrName>
                                        </p:attrNameLst>
                                      </p:cBhvr>
                                      <p:to>
                                        <p:strVal val="visible"/>
                                      </p:to>
                                    </p:set>
                                    <p:animEffect transition="in" filter="fade">
                                      <p:cBhvr>
                                        <p:cTn id="99" dur="500"/>
                                        <p:tgtEl>
                                          <p:spTgt spid="172"/>
                                        </p:tgtEl>
                                      </p:cBhvr>
                                    </p:animEffect>
                                  </p:childTnLst>
                                </p:cTn>
                              </p:par>
                            </p:childTnLst>
                          </p:cTn>
                        </p:par>
                        <p:par>
                          <p:cTn id="100" fill="hold">
                            <p:stCondLst>
                              <p:cond delay="2900"/>
                            </p:stCondLst>
                            <p:childTnLst>
                              <p:par>
                                <p:cTn id="101" presetID="12" presetClass="entr" presetSubtype="8" fill="hold" grpId="0" nodeType="afterEffect">
                                  <p:stCondLst>
                                    <p:cond delay="0"/>
                                  </p:stCondLst>
                                  <p:childTnLst>
                                    <p:set>
                                      <p:cBhvr>
                                        <p:cTn id="102" dur="1" fill="hold">
                                          <p:stCondLst>
                                            <p:cond delay="0"/>
                                          </p:stCondLst>
                                        </p:cTn>
                                        <p:tgtEl>
                                          <p:spTgt spid="147"/>
                                        </p:tgtEl>
                                        <p:attrNameLst>
                                          <p:attrName>style.visibility</p:attrName>
                                        </p:attrNameLst>
                                      </p:cBhvr>
                                      <p:to>
                                        <p:strVal val="visible"/>
                                      </p:to>
                                    </p:set>
                                    <p:anim calcmode="lin" valueType="num">
                                      <p:cBhvr additive="base">
                                        <p:cTn id="103" dur="700"/>
                                        <p:tgtEl>
                                          <p:spTgt spid="147"/>
                                        </p:tgtEl>
                                        <p:attrNameLst>
                                          <p:attrName>ppt_x</p:attrName>
                                        </p:attrNameLst>
                                      </p:cBhvr>
                                      <p:tavLst>
                                        <p:tav tm="0">
                                          <p:val>
                                            <p:strVal val="#ppt_x-#ppt_w*1.125000"/>
                                          </p:val>
                                        </p:tav>
                                        <p:tav tm="100000">
                                          <p:val>
                                            <p:strVal val="#ppt_x"/>
                                          </p:val>
                                        </p:tav>
                                      </p:tavLst>
                                    </p:anim>
                                    <p:animEffect transition="in" filter="wipe(right)">
                                      <p:cBhvr>
                                        <p:cTn id="104" dur="700"/>
                                        <p:tgtEl>
                                          <p:spTgt spid="147"/>
                                        </p:tgtEl>
                                      </p:cBhvr>
                                    </p:animEffect>
                                  </p:childTnLst>
                                </p:cTn>
                              </p:par>
                            </p:childTnLst>
                          </p:cTn>
                        </p:par>
                        <p:par>
                          <p:cTn id="105" fill="hold">
                            <p:stCondLst>
                              <p:cond delay="3600"/>
                            </p:stCondLst>
                            <p:childTnLst>
                              <p:par>
                                <p:cTn id="106" presetID="22" presetClass="entr" presetSubtype="8" fill="hold" nodeType="afterEffect">
                                  <p:stCondLst>
                                    <p:cond delay="0"/>
                                  </p:stCondLst>
                                  <p:childTnLst>
                                    <p:set>
                                      <p:cBhvr>
                                        <p:cTn id="107" dur="1" fill="hold">
                                          <p:stCondLst>
                                            <p:cond delay="0"/>
                                          </p:stCondLst>
                                        </p:cTn>
                                        <p:tgtEl>
                                          <p:spTgt spid="150"/>
                                        </p:tgtEl>
                                        <p:attrNameLst>
                                          <p:attrName>style.visibility</p:attrName>
                                        </p:attrNameLst>
                                      </p:cBhvr>
                                      <p:to>
                                        <p:strVal val="visible"/>
                                      </p:to>
                                    </p:set>
                                    <p:animEffect transition="in" filter="wipe(left)">
                                      <p:cBhvr>
                                        <p:cTn id="108" dur="500"/>
                                        <p:tgtEl>
                                          <p:spTgt spid="150"/>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139"/>
                                        </p:tgtEl>
                                        <p:attrNameLst>
                                          <p:attrName>style.visibility</p:attrName>
                                        </p:attrNameLst>
                                      </p:cBhvr>
                                      <p:to>
                                        <p:strVal val="visible"/>
                                      </p:to>
                                    </p:set>
                                    <p:animEffect transition="in" filter="fade">
                                      <p:cBhvr>
                                        <p:cTn id="112" dur="500"/>
                                        <p:tgtEl>
                                          <p:spTgt spid="139"/>
                                        </p:tgtEl>
                                      </p:cBhvr>
                                    </p:animEffect>
                                  </p:childTnLst>
                                </p:cTn>
                              </p:par>
                            </p:childTnLst>
                          </p:cTn>
                        </p:par>
                        <p:par>
                          <p:cTn id="113" fill="hold">
                            <p:stCondLst>
                              <p:cond delay="4600"/>
                            </p:stCondLst>
                            <p:childTnLst>
                              <p:par>
                                <p:cTn id="114" presetID="10" presetClass="entr" presetSubtype="0" fill="hold" nodeType="afterEffect">
                                  <p:stCondLst>
                                    <p:cond delay="0"/>
                                  </p:stCondLst>
                                  <p:childTnLst>
                                    <p:set>
                                      <p:cBhvr>
                                        <p:cTn id="115" dur="1" fill="hold">
                                          <p:stCondLst>
                                            <p:cond delay="0"/>
                                          </p:stCondLst>
                                        </p:cTn>
                                        <p:tgtEl>
                                          <p:spTgt spid="140"/>
                                        </p:tgtEl>
                                        <p:attrNameLst>
                                          <p:attrName>style.visibility</p:attrName>
                                        </p:attrNameLst>
                                      </p:cBhvr>
                                      <p:to>
                                        <p:strVal val="visible"/>
                                      </p:to>
                                    </p:set>
                                    <p:animEffect transition="in" filter="fade">
                                      <p:cBhvr>
                                        <p:cTn id="116" dur="500"/>
                                        <p:tgtEl>
                                          <p:spTgt spid="140"/>
                                        </p:tgtEl>
                                      </p:cBhvr>
                                    </p:animEffect>
                                  </p:childTnLst>
                                </p:cTn>
                              </p:par>
                              <p:par>
                                <p:cTn id="117" presetID="9" presetClass="emph" presetSubtype="0" nodeType="withEffect">
                                  <p:stCondLst>
                                    <p:cond delay="0"/>
                                  </p:stCondLst>
                                  <p:childTnLst>
                                    <p:set>
                                      <p:cBhvr>
                                        <p:cTn id="118" dur="indefinite"/>
                                        <p:tgtEl>
                                          <p:spTgt spid="140"/>
                                        </p:tgtEl>
                                        <p:attrNameLst>
                                          <p:attrName>style.opacity</p:attrName>
                                        </p:attrNameLst>
                                      </p:cBhvr>
                                      <p:to>
                                        <p:strVal val="0.5"/>
                                      </p:to>
                                    </p:set>
                                    <p:animEffect filter="image" prLst="opacity: 0.5">
                                      <p:cBhvr rctx="IE">
                                        <p:cTn id="119" dur="indefinite"/>
                                        <p:tgtEl>
                                          <p:spTgt spid="14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73"/>
                                        </p:tgtEl>
                                        <p:attrNameLst>
                                          <p:attrName>style.visibility</p:attrName>
                                        </p:attrNameLst>
                                      </p:cBhvr>
                                      <p:to>
                                        <p:strVal val="visible"/>
                                      </p:to>
                                    </p:set>
                                    <p:animEffect transition="in" filter="wipe(left)">
                                      <p:cBhvr>
                                        <p:cTn id="124" dur="500"/>
                                        <p:tgtEl>
                                          <p:spTgt spid="173"/>
                                        </p:tgtEl>
                                      </p:cBhvr>
                                    </p:animEffect>
                                  </p:childTnLst>
                                </p:cTn>
                              </p:par>
                            </p:childTnLst>
                          </p:cTn>
                        </p:par>
                        <p:par>
                          <p:cTn id="125" fill="hold">
                            <p:stCondLst>
                              <p:cond delay="500"/>
                            </p:stCondLst>
                            <p:childTnLst>
                              <p:par>
                                <p:cTn id="126" presetID="22" presetClass="entr" presetSubtype="8" fill="hold" nodeType="afterEffect">
                                  <p:stCondLst>
                                    <p:cond delay="0"/>
                                  </p:stCondLst>
                                  <p:childTnLst>
                                    <p:set>
                                      <p:cBhvr>
                                        <p:cTn id="127" dur="1" fill="hold">
                                          <p:stCondLst>
                                            <p:cond delay="0"/>
                                          </p:stCondLst>
                                        </p:cTn>
                                        <p:tgtEl>
                                          <p:spTgt spid="151"/>
                                        </p:tgtEl>
                                        <p:attrNameLst>
                                          <p:attrName>style.visibility</p:attrName>
                                        </p:attrNameLst>
                                      </p:cBhvr>
                                      <p:to>
                                        <p:strVal val="visible"/>
                                      </p:to>
                                    </p:set>
                                    <p:animEffect transition="in" filter="wipe(left)">
                                      <p:cBhvr>
                                        <p:cTn id="128" dur="500"/>
                                        <p:tgtEl>
                                          <p:spTgt spid="151"/>
                                        </p:tgtEl>
                                      </p:cBhvr>
                                    </p:animEffect>
                                  </p:childTnLst>
                                </p:cTn>
                              </p:par>
                              <p:par>
                                <p:cTn id="129" presetID="22" presetClass="entr" presetSubtype="8" fill="hold" nodeType="withEffect">
                                  <p:stCondLst>
                                    <p:cond delay="250"/>
                                  </p:stCondLst>
                                  <p:childTnLst>
                                    <p:set>
                                      <p:cBhvr>
                                        <p:cTn id="130" dur="1" fill="hold">
                                          <p:stCondLst>
                                            <p:cond delay="0"/>
                                          </p:stCondLst>
                                        </p:cTn>
                                        <p:tgtEl>
                                          <p:spTgt spid="154"/>
                                        </p:tgtEl>
                                        <p:attrNameLst>
                                          <p:attrName>style.visibility</p:attrName>
                                        </p:attrNameLst>
                                      </p:cBhvr>
                                      <p:to>
                                        <p:strVal val="visible"/>
                                      </p:to>
                                    </p:set>
                                    <p:animEffect transition="in" filter="wipe(left)">
                                      <p:cBhvr>
                                        <p:cTn id="131" dur="500"/>
                                        <p:tgtEl>
                                          <p:spTgt spid="154"/>
                                        </p:tgtEl>
                                      </p:cBhvr>
                                    </p:animEffect>
                                  </p:childTnLst>
                                </p:cTn>
                              </p:par>
                              <p:par>
                                <p:cTn id="132" presetID="22" presetClass="entr" presetSubtype="8" fill="hold" nodeType="withEffect">
                                  <p:stCondLst>
                                    <p:cond delay="750"/>
                                  </p:stCondLst>
                                  <p:childTnLst>
                                    <p:set>
                                      <p:cBhvr>
                                        <p:cTn id="133" dur="1" fill="hold">
                                          <p:stCondLst>
                                            <p:cond delay="0"/>
                                          </p:stCondLst>
                                        </p:cTn>
                                        <p:tgtEl>
                                          <p:spTgt spid="160"/>
                                        </p:tgtEl>
                                        <p:attrNameLst>
                                          <p:attrName>style.visibility</p:attrName>
                                        </p:attrNameLst>
                                      </p:cBhvr>
                                      <p:to>
                                        <p:strVal val="visible"/>
                                      </p:to>
                                    </p:set>
                                    <p:animEffect transition="in" filter="wipe(left)">
                                      <p:cBhvr>
                                        <p:cTn id="134" dur="500"/>
                                        <p:tgtEl>
                                          <p:spTgt spid="16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45069"/>
                                        </p:tgtEl>
                                        <p:attrNameLst>
                                          <p:attrName>style.visibility</p:attrName>
                                        </p:attrNameLst>
                                      </p:cBhvr>
                                      <p:to>
                                        <p:strVal val="visible"/>
                                      </p:to>
                                    </p:set>
                                    <p:animEffect transition="in" filter="fade">
                                      <p:cBhvr>
                                        <p:cTn id="139" dur="500"/>
                                        <p:tgtEl>
                                          <p:spTgt spid="45069"/>
                                        </p:tgtEl>
                                      </p:cBhvr>
                                    </p:animEffect>
                                  </p:childTnLst>
                                </p:cTn>
                              </p:par>
                            </p:childTnLst>
                          </p:cTn>
                        </p:par>
                        <p:par>
                          <p:cTn id="140" fill="hold">
                            <p:stCondLst>
                              <p:cond delay="500"/>
                            </p:stCondLst>
                            <p:childTnLst>
                              <p:par>
                                <p:cTn id="141" presetID="21" presetClass="entr" presetSubtype="1" fill="hold" grpId="0" nodeType="afterEffect">
                                  <p:stCondLst>
                                    <p:cond delay="0"/>
                                  </p:stCondLst>
                                  <p:childTnLst>
                                    <p:set>
                                      <p:cBhvr>
                                        <p:cTn id="142" dur="1" fill="hold">
                                          <p:stCondLst>
                                            <p:cond delay="0"/>
                                          </p:stCondLst>
                                        </p:cTn>
                                        <p:tgtEl>
                                          <p:spTgt spid="10"/>
                                        </p:tgtEl>
                                        <p:attrNameLst>
                                          <p:attrName>style.visibility</p:attrName>
                                        </p:attrNameLst>
                                      </p:cBhvr>
                                      <p:to>
                                        <p:strVal val="visible"/>
                                      </p:to>
                                    </p:set>
                                    <p:animEffect transition="in" filter="wheel(1)">
                                      <p:cBhvr>
                                        <p:cTn id="143" dur="1500"/>
                                        <p:tgtEl>
                                          <p:spTgt spid="1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fade">
                                      <p:cBhvr>
                                        <p:cTn id="1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1" grpId="0" animBg="1"/>
      <p:bldP spid="125" grpId="0" animBg="1"/>
      <p:bldP spid="147" grpId="0" animBg="1"/>
      <p:bldP spid="173" grpId="0" animBg="1"/>
      <p:bldP spid="10" grpId="0" animBg="1"/>
      <p:bldP spid="37" grpId="0"/>
      <p:bldP spid="40" grpId="0"/>
      <p:bldP spid="139" grpId="0"/>
      <p:bldP spid="111" grpId="0" animBg="1"/>
      <p:bldP spid="1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064183" cy="2179058"/>
          </a:xfrm>
        </p:spPr>
        <p:txBody>
          <a:bodyPr/>
          <a:lstStyle/>
          <a:p>
            <a:r>
              <a:rPr lang="en-US" dirty="0"/>
              <a:t>Demo: .NET Core on Docker</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84627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064183" cy="2179058"/>
          </a:xfrm>
        </p:spPr>
        <p:txBody>
          <a:bodyPr/>
          <a:lstStyle/>
          <a:p>
            <a:r>
              <a:rPr lang="en-US" dirty="0"/>
              <a:t>Demo: </a:t>
            </a:r>
            <a:br>
              <a:rPr lang="en-US" dirty="0"/>
            </a:br>
            <a:r>
              <a:rPr lang="en-US" dirty="0"/>
              <a:t>Visual Studio Docker Tools</a:t>
            </a:r>
          </a:p>
        </p:txBody>
      </p:sp>
      <p:sp>
        <p:nvSpPr>
          <p:cNvPr id="3" name="Text Placeholder 2"/>
          <p:cNvSpPr>
            <a:spLocks noGrp="1"/>
          </p:cNvSpPr>
          <p:nvPr>
            <p:ph type="body" sz="quarter" idx="12"/>
          </p:nvPr>
        </p:nvSpPr>
        <p:spPr>
          <a:xfrm>
            <a:off x="274638" y="4678817"/>
            <a:ext cx="10058401" cy="738664"/>
          </a:xfrm>
        </p:spPr>
        <p:txBody>
          <a:bodyPr/>
          <a:lstStyle/>
          <a:p>
            <a:endParaRPr lang="en-US"/>
          </a:p>
        </p:txBody>
      </p:sp>
    </p:spTree>
    <p:extLst>
      <p:ext uri="{BB962C8B-B14F-4D97-AF65-F5344CB8AC3E}">
        <p14:creationId xmlns:p14="http://schemas.microsoft.com/office/powerpoint/2010/main" val="113133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2857189"/>
            <a:ext cx="11889564" cy="917575"/>
          </a:xfrm>
        </p:spPr>
        <p:txBody>
          <a:bodyPr/>
          <a:lstStyle/>
          <a:p>
            <a:r>
              <a:rPr lang="en-US" dirty="0"/>
              <a:t>Microservices Architecture</a:t>
            </a:r>
          </a:p>
        </p:txBody>
      </p:sp>
    </p:spTree>
    <p:extLst>
      <p:ext uri="{BB962C8B-B14F-4D97-AF65-F5344CB8AC3E}">
        <p14:creationId xmlns:p14="http://schemas.microsoft.com/office/powerpoint/2010/main" val="3964294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873" y="295274"/>
            <a:ext cx="11889564" cy="917575"/>
          </a:xfrm>
        </p:spPr>
        <p:txBody>
          <a:bodyPr/>
          <a:lstStyle/>
          <a:p>
            <a:r>
              <a:rPr lang="en-US" dirty="0"/>
              <a:t>.NET microservice and container guidance</a:t>
            </a:r>
          </a:p>
        </p:txBody>
      </p:sp>
      <p:sp>
        <p:nvSpPr>
          <p:cNvPr id="3" name="Rectangle 2"/>
          <p:cNvSpPr/>
          <p:nvPr/>
        </p:nvSpPr>
        <p:spPr bwMode="auto">
          <a:xfrm>
            <a:off x="4270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txBox="1">
            <a:spLocks/>
          </p:cNvSpPr>
          <p:nvPr/>
        </p:nvSpPr>
        <p:spPr>
          <a:xfrm>
            <a:off x="541337" y="1592262"/>
            <a:ext cx="5410200" cy="13715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Free </a:t>
            </a: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eBook</a:t>
            </a: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 (250+ page)</a:t>
            </a: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MicroservicesEbook</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 </a:t>
            </a:r>
          </a:p>
        </p:txBody>
      </p:sp>
      <p:pic>
        <p:nvPicPr>
          <p:cNvPr id="5" name="Picture 4"/>
          <p:cNvPicPr>
            <a:picLocks noChangeAspect="1"/>
          </p:cNvPicPr>
          <p:nvPr/>
        </p:nvPicPr>
        <p:blipFill>
          <a:blip r:embed="rId4"/>
          <a:stretch>
            <a:fillRect/>
          </a:stretch>
        </p:blipFill>
        <p:spPr>
          <a:xfrm>
            <a:off x="1874837" y="2735262"/>
            <a:ext cx="2743200" cy="3545059"/>
          </a:xfrm>
          <a:prstGeom prst="rect">
            <a:avLst/>
          </a:prstGeom>
        </p:spPr>
      </p:pic>
      <p:sp>
        <p:nvSpPr>
          <p:cNvPr id="6" name="Rectangle 5"/>
          <p:cNvSpPr/>
          <p:nvPr/>
        </p:nvSpPr>
        <p:spPr bwMode="auto">
          <a:xfrm>
            <a:off x="64468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 Placeholder 4"/>
          <p:cNvSpPr txBox="1">
            <a:spLocks/>
          </p:cNvSpPr>
          <p:nvPr/>
        </p:nvSpPr>
        <p:spPr>
          <a:xfrm>
            <a:off x="6675437" y="1592263"/>
            <a:ext cx="5410200" cy="990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Reference application</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MicroservicesArchitecture</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9" name="Picture 8"/>
          <p:cNvPicPr>
            <a:picLocks noChangeAspect="1"/>
          </p:cNvPicPr>
          <p:nvPr/>
        </p:nvPicPr>
        <p:blipFill>
          <a:blip r:embed="rId6"/>
          <a:stretch>
            <a:fillRect/>
          </a:stretch>
        </p:blipFill>
        <p:spPr>
          <a:xfrm>
            <a:off x="6641702" y="2831564"/>
            <a:ext cx="5249070" cy="3541197"/>
          </a:xfrm>
          <a:prstGeom prst="rect">
            <a:avLst/>
          </a:prstGeom>
        </p:spPr>
      </p:pic>
      <p:grpSp>
        <p:nvGrpSpPr>
          <p:cNvPr id="16" name="Group 15"/>
          <p:cNvGrpSpPr/>
          <p:nvPr/>
        </p:nvGrpSpPr>
        <p:grpSpPr>
          <a:xfrm>
            <a:off x="433147" y="1058861"/>
            <a:ext cx="5861290" cy="6046935"/>
            <a:chOff x="390682" y="955527"/>
            <a:chExt cx="5941855" cy="6150270"/>
          </a:xfrm>
        </p:grpSpPr>
        <p:grpSp>
          <p:nvGrpSpPr>
            <p:cNvPr id="14" name="Group 13"/>
            <p:cNvGrpSpPr/>
            <p:nvPr/>
          </p:nvGrpSpPr>
          <p:grpSpPr>
            <a:xfrm>
              <a:off x="390682" y="955527"/>
              <a:ext cx="5941855" cy="6150270"/>
              <a:chOff x="4835631" y="220662"/>
              <a:chExt cx="5982182" cy="6469062"/>
            </a:xfrm>
          </p:grpSpPr>
          <p:grpSp>
            <p:nvGrpSpPr>
              <p:cNvPr id="13" name="Group 12"/>
              <p:cNvGrpSpPr/>
              <p:nvPr/>
            </p:nvGrpSpPr>
            <p:grpSpPr>
              <a:xfrm>
                <a:off x="4835631" y="220662"/>
                <a:ext cx="5982182" cy="6469062"/>
                <a:chOff x="232455" y="295274"/>
                <a:chExt cx="5982182" cy="6469062"/>
              </a:xfrm>
            </p:grpSpPr>
            <p:pic>
              <p:nvPicPr>
                <p:cNvPr id="8" name="Picture 7"/>
                <p:cNvPicPr>
                  <a:picLocks noChangeAspect="1"/>
                </p:cNvPicPr>
                <p:nvPr/>
              </p:nvPicPr>
              <p:blipFill>
                <a:blip r:embed="rId7"/>
                <a:stretch>
                  <a:fillRect/>
                </a:stretch>
              </p:blipFill>
              <p:spPr>
                <a:xfrm>
                  <a:off x="232455" y="295274"/>
                  <a:ext cx="5982182" cy="6469062"/>
                </a:xfrm>
                <a:prstGeom prst="rect">
                  <a:avLst/>
                </a:prstGeom>
              </p:spPr>
            </p:pic>
            <p:sp>
              <p:nvSpPr>
                <p:cNvPr id="10" name="Rectangle: Rounded Corners 9"/>
                <p:cNvSpPr/>
                <p:nvPr/>
              </p:nvSpPr>
              <p:spPr bwMode="auto">
                <a:xfrm>
                  <a:off x="427037" y="3421062"/>
                  <a:ext cx="2971800" cy="1086729"/>
                </a:xfrm>
                <a:prstGeom prst="roundRect">
                  <a:avLst/>
                </a:prstGeom>
                <a:noFill/>
                <a:ln w="508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a:xfrm>
                  <a:off x="3904516" y="3710411"/>
                  <a:ext cx="1792478"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6D6"/>
                      </a:solidFill>
                      <a:effectLst/>
                      <a:uLnTx/>
                      <a:uFillTx/>
                      <a:latin typeface="Segoe UI Semilight"/>
                      <a:ea typeface="+mn-ea"/>
                      <a:cs typeface="+mn-cs"/>
                    </a:rPr>
                    <a:t>#2 – Last month</a:t>
                  </a:r>
                </a:p>
              </p:txBody>
            </p:sp>
          </p:grpSp>
          <p:sp>
            <p:nvSpPr>
              <p:cNvPr id="11" name="Arrow: Left 10"/>
              <p:cNvSpPr/>
              <p:nvPr/>
            </p:nvSpPr>
            <p:spPr bwMode="auto">
              <a:xfrm>
                <a:off x="8160427" y="3639847"/>
                <a:ext cx="304800" cy="352864"/>
              </a:xfrm>
              <a:prstGeom prst="leftArrow">
                <a:avLst/>
              </a:prstGeom>
              <a:solidFill>
                <a:srgbClr val="0366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 name="Rectangle 14"/>
            <p:cNvSpPr/>
            <p:nvPr/>
          </p:nvSpPr>
          <p:spPr>
            <a:xfrm>
              <a:off x="1666689" y="2003982"/>
              <a:ext cx="3389839"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6D6"/>
                  </a:solidFill>
                  <a:effectLst/>
                  <a:uLnTx/>
                  <a:uFillTx/>
                  <a:latin typeface="Segoe UI Semilight"/>
                  <a:ea typeface="+mn-ea"/>
                  <a:cs typeface="+mn-cs"/>
                </a:rPr>
                <a:t>Trending C# Github Repositories</a:t>
              </a:r>
            </a:p>
          </p:txBody>
        </p:sp>
      </p:grpSp>
    </p:spTree>
    <p:extLst>
      <p:ext uri="{BB962C8B-B14F-4D97-AF65-F5344CB8AC3E}">
        <p14:creationId xmlns:p14="http://schemas.microsoft.com/office/powerpoint/2010/main" val="320814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 name="Rounded Rectangle 66"/>
          <p:cNvSpPr/>
          <p:nvPr/>
        </p:nvSpPr>
        <p:spPr bwMode="auto">
          <a:xfrm>
            <a:off x="1570037" y="3344862"/>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70037" y="4204198"/>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70037" y="5063533"/>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588881" y="3554248"/>
            <a:ext cx="3718244" cy="288898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883825" y="4044031"/>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490255" y="319246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883825" y="5113844"/>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10104406" y="403958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10093489" y="5078815"/>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490255" y="5949349"/>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882" y="209803"/>
            <a:ext cx="6105219" cy="544259"/>
          </a:xfrm>
          <a:prstGeom prst="rect">
            <a:avLst/>
          </a:prstGeom>
        </p:spPr>
        <p:txBody>
          <a:bodyPr wrap="squar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505050"/>
                </a:solidFill>
                <a:effectLst/>
                <a:uLnTx/>
                <a:uFillTx/>
                <a:latin typeface="Segoe UI Light"/>
                <a:ea typeface="+mn-ea"/>
                <a:cs typeface="+mn-cs"/>
              </a:rPr>
              <a:t>Traditional application approach</a:t>
            </a:r>
          </a:p>
        </p:txBody>
      </p:sp>
      <p:sp>
        <p:nvSpPr>
          <p:cNvPr id="9" name="Rectangle 8"/>
          <p:cNvSpPr/>
          <p:nvPr/>
        </p:nvSpPr>
        <p:spPr>
          <a:xfrm>
            <a:off x="6106101" y="196932"/>
            <a:ext cx="6578833" cy="544259"/>
          </a:xfrm>
          <a:prstGeom prst="rect">
            <a:avLst/>
          </a:prstGeom>
        </p:spPr>
        <p:txBody>
          <a:bodyPr wrap="squar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505050"/>
                </a:solidFill>
                <a:effectLst/>
                <a:uLnTx/>
                <a:uFillTx/>
                <a:latin typeface="Segoe UI Light"/>
                <a:ea typeface="+mn-ea"/>
                <a:cs typeface="+mn-cs"/>
              </a:rPr>
              <a:t>Microservices application approach</a:t>
            </a:r>
          </a:p>
        </p:txBody>
      </p:sp>
      <p:sp>
        <p:nvSpPr>
          <p:cNvPr id="10" name="Rectangle 9"/>
          <p:cNvSpPr/>
          <p:nvPr/>
        </p:nvSpPr>
        <p:spPr>
          <a:xfrm>
            <a:off x="6468627" y="968970"/>
            <a:ext cx="3459869" cy="1900392"/>
          </a:xfrm>
          <a:prstGeom prst="rect">
            <a:avLst/>
          </a:prstGeom>
        </p:spPr>
        <p:txBody>
          <a:bodyPr wrap="square">
            <a:spAutoFit/>
          </a:bodyPr>
          <a:lstStyle/>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A microservice application segregates functionality into separate smaller services.</a:t>
            </a: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a:p>
            <a:pPr marL="291436" marR="0" lvl="0" indent="-291436" algn="l" defTabSz="93241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Scales out by </a:t>
            </a:r>
            <a:r>
              <a:rPr kumimoji="0" lang="en-US" sz="1631" b="1" i="0" u="none" strike="noStrike" kern="1200" cap="none" spc="0" normalizeH="0" baseline="0" noProof="0" dirty="0">
                <a:ln>
                  <a:noFill/>
                </a:ln>
                <a:solidFill>
                  <a:srgbClr val="505050"/>
                </a:solidFill>
                <a:effectLst/>
                <a:uLnTx/>
                <a:uFillTx/>
                <a:latin typeface="Segoe UI"/>
                <a:ea typeface="+mn-ea"/>
                <a:cs typeface="+mn-cs"/>
              </a:rPr>
              <a:t>deploying each service independently </a:t>
            </a:r>
            <a:r>
              <a:rPr kumimoji="0" lang="en-US" sz="1631" b="0" i="0" u="none" strike="noStrike" kern="1200" cap="none" spc="0" normalizeH="0" baseline="0" noProof="0" dirty="0">
                <a:ln>
                  <a:noFill/>
                </a:ln>
                <a:solidFill>
                  <a:srgbClr val="505050"/>
                </a:solidFill>
                <a:effectLst/>
                <a:uLnTx/>
                <a:uFillTx/>
                <a:latin typeface="Segoe UI"/>
                <a:ea typeface="+mn-ea"/>
                <a:cs typeface="+mn-cs"/>
              </a:rPr>
              <a:t>with multiple instances across servers/VMs</a:t>
            </a:r>
          </a:p>
        </p:txBody>
      </p:sp>
      <p:sp>
        <p:nvSpPr>
          <p:cNvPr id="12" name="Hexagon 11"/>
          <p:cNvSpPr/>
          <p:nvPr/>
        </p:nvSpPr>
        <p:spPr bwMode="auto">
          <a:xfrm>
            <a:off x="10150499" y="1436991"/>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3" name="Hexagon 12"/>
          <p:cNvSpPr/>
          <p:nvPr/>
        </p:nvSpPr>
        <p:spPr bwMode="auto">
          <a:xfrm>
            <a:off x="11353833" y="1975428"/>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4" name="Hexagon 13"/>
          <p:cNvSpPr/>
          <p:nvPr/>
        </p:nvSpPr>
        <p:spPr bwMode="auto">
          <a:xfrm>
            <a:off x="11795330" y="172827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5" name="Hexagon 14"/>
          <p:cNvSpPr/>
          <p:nvPr/>
        </p:nvSpPr>
        <p:spPr bwMode="auto">
          <a:xfrm>
            <a:off x="10129099" y="1459710"/>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6" name="Hexagon 15"/>
          <p:cNvSpPr/>
          <p:nvPr/>
        </p:nvSpPr>
        <p:spPr bwMode="auto">
          <a:xfrm>
            <a:off x="10154639" y="1411854"/>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7" name="Hexagon 16"/>
          <p:cNvSpPr/>
          <p:nvPr/>
        </p:nvSpPr>
        <p:spPr bwMode="auto">
          <a:xfrm>
            <a:off x="10150078" y="2003951"/>
            <a:ext cx="278243" cy="248925"/>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8" name="Hexagon 17"/>
          <p:cNvSpPr/>
          <p:nvPr/>
        </p:nvSpPr>
        <p:spPr bwMode="auto">
          <a:xfrm>
            <a:off x="10118882" y="1975428"/>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9" name="Hexagon 18"/>
          <p:cNvSpPr/>
          <p:nvPr/>
        </p:nvSpPr>
        <p:spPr bwMode="auto">
          <a:xfrm>
            <a:off x="10136448" y="202267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 name="Hexagon 19"/>
          <p:cNvSpPr/>
          <p:nvPr/>
        </p:nvSpPr>
        <p:spPr bwMode="auto">
          <a:xfrm>
            <a:off x="10574555" y="1748788"/>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 name="Hexagon 20"/>
          <p:cNvSpPr/>
          <p:nvPr/>
        </p:nvSpPr>
        <p:spPr bwMode="auto">
          <a:xfrm>
            <a:off x="10599728" y="1711979"/>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 name="Hexagon 21"/>
          <p:cNvSpPr/>
          <p:nvPr/>
        </p:nvSpPr>
        <p:spPr bwMode="auto">
          <a:xfrm>
            <a:off x="10555679" y="1726865"/>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 name="Rectangle 26"/>
          <p:cNvSpPr/>
          <p:nvPr/>
        </p:nvSpPr>
        <p:spPr>
          <a:xfrm>
            <a:off x="507237" y="995410"/>
            <a:ext cx="3525147" cy="2138534"/>
          </a:xfrm>
          <a:prstGeom prst="rect">
            <a:avLst/>
          </a:prstGeom>
        </p:spPr>
        <p:txBody>
          <a:bodyPr wrap="square">
            <a:spAutoFit/>
          </a:bodyPr>
          <a:lstStyle/>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A traditional application has most of its functionality within a few processes that are componentized with layers and libraries. </a:t>
            </a: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a:p>
            <a:pPr marL="291436" marR="0" lvl="0" indent="-291436" algn="l" defTabSz="93241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Scales by cloning the app on multiple servers/VMs</a:t>
            </a:r>
          </a:p>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166139" y="1394948"/>
            <a:ext cx="618013" cy="614378"/>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70049" y="1451871"/>
            <a:ext cx="618013" cy="614378"/>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98090" y="1691319"/>
            <a:ext cx="618013" cy="614378"/>
          </a:xfrm>
          <a:prstGeom prst="rect">
            <a:avLst/>
          </a:prstGeom>
        </p:spPr>
      </p:pic>
      <p:sp>
        <p:nvSpPr>
          <p:cNvPr id="36" name="Rectangle 35"/>
          <p:cNvSpPr/>
          <p:nvPr/>
        </p:nvSpPr>
        <p:spPr>
          <a:xfrm>
            <a:off x="10041977" y="964535"/>
            <a:ext cx="764031" cy="384184"/>
          </a:xfrm>
          <a:prstGeom prst="rect">
            <a:avLst/>
          </a:prstGeom>
          <a:ln>
            <a:noFill/>
          </a:ln>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1</a:t>
            </a:r>
          </a:p>
        </p:txBody>
      </p:sp>
      <p:sp>
        <p:nvSpPr>
          <p:cNvPr id="37" name="Rectangle 36"/>
          <p:cNvSpPr/>
          <p:nvPr/>
        </p:nvSpPr>
        <p:spPr>
          <a:xfrm>
            <a:off x="11286294" y="951076"/>
            <a:ext cx="802383" cy="384183"/>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2</a:t>
            </a:r>
          </a:p>
        </p:txBody>
      </p:sp>
      <p:sp>
        <p:nvSpPr>
          <p:cNvPr id="38" name="Hexagon 37"/>
          <p:cNvSpPr/>
          <p:nvPr/>
        </p:nvSpPr>
        <p:spPr bwMode="auto">
          <a:xfrm>
            <a:off x="11347178" y="1446365"/>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9" name="Hexagon 38"/>
          <p:cNvSpPr/>
          <p:nvPr/>
        </p:nvSpPr>
        <p:spPr bwMode="auto">
          <a:xfrm>
            <a:off x="11347178" y="1436991"/>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0" name="Hexagon 39"/>
          <p:cNvSpPr/>
          <p:nvPr/>
        </p:nvSpPr>
        <p:spPr bwMode="auto">
          <a:xfrm>
            <a:off x="11362464" y="1392974"/>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1" name="Hexagon 40"/>
          <p:cNvSpPr/>
          <p:nvPr/>
        </p:nvSpPr>
        <p:spPr bwMode="auto">
          <a:xfrm>
            <a:off x="11350194" y="1988652"/>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2" name="Hexagon 41"/>
          <p:cNvSpPr/>
          <p:nvPr/>
        </p:nvSpPr>
        <p:spPr bwMode="auto">
          <a:xfrm>
            <a:off x="11808833" y="1705159"/>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3" name="Hexagon 42"/>
          <p:cNvSpPr/>
          <p:nvPr/>
        </p:nvSpPr>
        <p:spPr bwMode="auto">
          <a:xfrm>
            <a:off x="11770446" y="170213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4" name="Hexagon 43"/>
          <p:cNvSpPr/>
          <p:nvPr/>
        </p:nvSpPr>
        <p:spPr bwMode="auto">
          <a:xfrm>
            <a:off x="11391586" y="1985004"/>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6106102" y="303235"/>
            <a:ext cx="3689" cy="6219337"/>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131592" y="963461"/>
            <a:ext cx="1043789" cy="1390385"/>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1" name="Rectangle 50"/>
            <p:cNvSpPr/>
            <p:nvPr/>
          </p:nvSpPr>
          <p:spPr>
            <a:xfrm>
              <a:off x="4160986" y="946510"/>
              <a:ext cx="749224" cy="376738"/>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1</a:t>
              </a:r>
            </a:p>
          </p:txBody>
        </p:sp>
      </p:grpSp>
      <p:sp>
        <p:nvSpPr>
          <p:cNvPr id="52" name="Hexagon 51"/>
          <p:cNvSpPr/>
          <p:nvPr/>
        </p:nvSpPr>
        <p:spPr bwMode="auto">
          <a:xfrm>
            <a:off x="10118287" y="201352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3" name="Hexagon 52"/>
          <p:cNvSpPr/>
          <p:nvPr/>
        </p:nvSpPr>
        <p:spPr bwMode="auto">
          <a:xfrm>
            <a:off x="10101316" y="2001473"/>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4" name="Hexagon 53"/>
          <p:cNvSpPr/>
          <p:nvPr/>
        </p:nvSpPr>
        <p:spPr bwMode="auto">
          <a:xfrm>
            <a:off x="11341357" y="142933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5" name="Hexagon 54"/>
          <p:cNvSpPr/>
          <p:nvPr/>
        </p:nvSpPr>
        <p:spPr bwMode="auto">
          <a:xfrm>
            <a:off x="11347226" y="1442428"/>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6" name="Hexagon 55"/>
          <p:cNvSpPr/>
          <p:nvPr/>
        </p:nvSpPr>
        <p:spPr bwMode="auto">
          <a:xfrm>
            <a:off x="11353449" y="140990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7" name="Hexagon 56"/>
          <p:cNvSpPr/>
          <p:nvPr/>
        </p:nvSpPr>
        <p:spPr bwMode="auto">
          <a:xfrm>
            <a:off x="10552877" y="1747501"/>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8" name="Hexagon 57"/>
          <p:cNvSpPr/>
          <p:nvPr/>
        </p:nvSpPr>
        <p:spPr bwMode="auto">
          <a:xfrm>
            <a:off x="10588194" y="1744662"/>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 name="Group 1"/>
          <p:cNvGrpSpPr/>
          <p:nvPr/>
        </p:nvGrpSpPr>
        <p:grpSpPr>
          <a:xfrm>
            <a:off x="9896865" y="1314260"/>
            <a:ext cx="1043789" cy="1039586"/>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3" name="Group 2"/>
          <p:cNvGrpSpPr/>
          <p:nvPr/>
        </p:nvGrpSpPr>
        <p:grpSpPr>
          <a:xfrm>
            <a:off x="11147934" y="1319770"/>
            <a:ext cx="1043789" cy="1039586"/>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66" name="Group 65"/>
          <p:cNvGrpSpPr/>
          <p:nvPr/>
        </p:nvGrpSpPr>
        <p:grpSpPr>
          <a:xfrm>
            <a:off x="8605346" y="4330278"/>
            <a:ext cx="1286914" cy="831329"/>
            <a:chOff x="8625119" y="4346288"/>
            <a:chExt cx="1286914" cy="831329"/>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a:xfrm>
              <a:off x="8625119" y="4420487"/>
              <a:ext cx="1286914"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Fine-grained density of 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p:cNvGrpSpPr/>
          <p:nvPr/>
        </p:nvGrpSpPr>
        <p:grpSpPr>
          <a:xfrm>
            <a:off x="4252875" y="3828922"/>
            <a:ext cx="1340657" cy="829458"/>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Coarse-grained density of apps/services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oup 74"/>
          <p:cNvGrpSpPr/>
          <p:nvPr/>
        </p:nvGrpSpPr>
        <p:grpSpPr>
          <a:xfrm>
            <a:off x="4237967" y="5402884"/>
            <a:ext cx="1331596" cy="802408"/>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Need to deploy the full application</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8" name="Group 77"/>
          <p:cNvGrpSpPr/>
          <p:nvPr/>
        </p:nvGrpSpPr>
        <p:grpSpPr>
          <a:xfrm>
            <a:off x="10622216" y="3052425"/>
            <a:ext cx="1331596" cy="802408"/>
            <a:chOff x="10622216" y="3052425"/>
            <a:chExt cx="1331596" cy="8024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a:xfrm>
              <a:off x="10622216" y="3097703"/>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Independent deployment of microservice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 name="Group 90"/>
          <p:cNvGrpSpPr/>
          <p:nvPr/>
        </p:nvGrpSpPr>
        <p:grpSpPr>
          <a:xfrm>
            <a:off x="1378474" y="3521427"/>
            <a:ext cx="430406" cy="430406"/>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89247" y="4401367"/>
            <a:ext cx="430406" cy="430406"/>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89247" y="5232959"/>
            <a:ext cx="430406" cy="430406"/>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690343" y="3872306"/>
            <a:ext cx="430406" cy="430406"/>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686289" y="4931427"/>
            <a:ext cx="430406" cy="430406"/>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9180314" y="2866523"/>
            <a:ext cx="430406" cy="430406"/>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211787" y="5622212"/>
            <a:ext cx="430406" cy="430406"/>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687485" y="4929747"/>
            <a:ext cx="430406" cy="430406"/>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694364" y="3872306"/>
            <a:ext cx="430406" cy="430406"/>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spTree>
    <p:extLst>
      <p:ext uri="{BB962C8B-B14F-4D97-AF65-F5344CB8AC3E}">
        <p14:creationId xmlns:p14="http://schemas.microsoft.com/office/powerpoint/2010/main" val="238386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Magnetic Disk 5"/>
          <p:cNvSpPr/>
          <p:nvPr/>
        </p:nvSpPr>
        <p:spPr>
          <a:xfrm>
            <a:off x="1679942" y="4971404"/>
            <a:ext cx="2168747" cy="1673036"/>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7" name="Group 6"/>
          <p:cNvGrpSpPr/>
          <p:nvPr/>
        </p:nvGrpSpPr>
        <p:grpSpPr>
          <a:xfrm>
            <a:off x="1922461" y="5630862"/>
            <a:ext cx="274413" cy="336378"/>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 name="Group 9"/>
          <p:cNvGrpSpPr/>
          <p:nvPr/>
        </p:nvGrpSpPr>
        <p:grpSpPr>
          <a:xfrm>
            <a:off x="2373916" y="5630862"/>
            <a:ext cx="274413" cy="336378"/>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 name="Group 12"/>
          <p:cNvGrpSpPr/>
          <p:nvPr/>
        </p:nvGrpSpPr>
        <p:grpSpPr>
          <a:xfrm>
            <a:off x="2825371" y="5630862"/>
            <a:ext cx="274413" cy="336378"/>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6" name="Group 15"/>
          <p:cNvGrpSpPr/>
          <p:nvPr/>
        </p:nvGrpSpPr>
        <p:grpSpPr>
          <a:xfrm>
            <a:off x="3276824" y="5630862"/>
            <a:ext cx="274413" cy="336378"/>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9" name="Group 18"/>
          <p:cNvGrpSpPr/>
          <p:nvPr/>
        </p:nvGrpSpPr>
        <p:grpSpPr>
          <a:xfrm>
            <a:off x="1922461" y="6080840"/>
            <a:ext cx="274413" cy="336378"/>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2" name="Group 21"/>
          <p:cNvGrpSpPr/>
          <p:nvPr/>
        </p:nvGrpSpPr>
        <p:grpSpPr>
          <a:xfrm>
            <a:off x="2373916" y="6080840"/>
            <a:ext cx="274413" cy="336378"/>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5" name="Group 24"/>
          <p:cNvGrpSpPr/>
          <p:nvPr/>
        </p:nvGrpSpPr>
        <p:grpSpPr>
          <a:xfrm>
            <a:off x="2825371" y="6080840"/>
            <a:ext cx="274413" cy="336378"/>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8" name="Group 27"/>
          <p:cNvGrpSpPr/>
          <p:nvPr/>
        </p:nvGrpSpPr>
        <p:grpSpPr>
          <a:xfrm>
            <a:off x="3276824" y="6080840"/>
            <a:ext cx="274413" cy="336378"/>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31" name="Rectangle 30"/>
          <p:cNvSpPr/>
          <p:nvPr/>
        </p:nvSpPr>
        <p:spPr>
          <a:xfrm>
            <a:off x="993216" y="1064789"/>
            <a:ext cx="3409189" cy="682087"/>
          </a:xfrm>
          <a:prstGeom prst="rect">
            <a:avLst/>
          </a:prstGeom>
        </p:spPr>
        <p:txBody>
          <a:bodyPr wrap="none">
            <a:spAutoFit/>
          </a:bodyPr>
          <a:lstStyle/>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Single monolithic database</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64316" y="2611787"/>
            <a:ext cx="0" cy="302281"/>
          </a:xfrm>
          <a:prstGeom prst="straightConnector1">
            <a:avLst/>
          </a:prstGeom>
          <a:noFill/>
          <a:ln w="12700" cap="flat" cmpd="sng" algn="ctr">
            <a:solidFill>
              <a:srgbClr val="000000"/>
            </a:solidFill>
            <a:prstDash val="solid"/>
            <a:miter lim="800000"/>
            <a:tailEnd type="triangle"/>
          </a:ln>
          <a:effectLst/>
        </p:spPr>
      </p:cxnSp>
      <p:sp>
        <p:nvSpPr>
          <p:cNvPr id="33" name="Rectangle 32"/>
          <p:cNvSpPr/>
          <p:nvPr/>
        </p:nvSpPr>
        <p:spPr>
          <a:xfrm>
            <a:off x="862786" y="248331"/>
            <a:ext cx="4487639" cy="531812"/>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ea typeface="+mn-ea"/>
                <a:cs typeface="+mn-cs"/>
              </a:rPr>
              <a:t>Data in Traditional approach</a:t>
            </a:r>
          </a:p>
        </p:txBody>
      </p:sp>
      <p:sp>
        <p:nvSpPr>
          <p:cNvPr id="34" name="Rectangle 33"/>
          <p:cNvSpPr/>
          <p:nvPr/>
        </p:nvSpPr>
        <p:spPr>
          <a:xfrm>
            <a:off x="6985705" y="284586"/>
            <a:ext cx="4985404" cy="531812"/>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ea typeface="+mn-ea"/>
                <a:cs typeface="+mn-cs"/>
              </a:rPr>
              <a:t>Data in Microservices approach</a:t>
            </a:r>
          </a:p>
        </p:txBody>
      </p:sp>
      <p:sp>
        <p:nvSpPr>
          <p:cNvPr id="37" name="Rectangle 36"/>
          <p:cNvSpPr/>
          <p:nvPr/>
        </p:nvSpPr>
        <p:spPr>
          <a:xfrm>
            <a:off x="6541337" y="1134181"/>
            <a:ext cx="4616585" cy="956993"/>
          </a:xfrm>
          <a:prstGeom prst="rect">
            <a:avLst/>
          </a:prstGeom>
        </p:spPr>
        <p:txBody>
          <a:bodyPr wrap="none">
            <a:spAutoFit/>
          </a:bodyPr>
          <a:lstStyle/>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Graph of interconnected microservices</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State typically scoped to the microservice</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Remote Storage for cold data</a:t>
            </a:r>
          </a:p>
        </p:txBody>
      </p:sp>
      <p:sp>
        <p:nvSpPr>
          <p:cNvPr id="42" name="Rounded Rectangle 41"/>
          <p:cNvSpPr/>
          <p:nvPr/>
        </p:nvSpPr>
        <p:spPr bwMode="auto">
          <a:xfrm>
            <a:off x="6890724" y="4801436"/>
            <a:ext cx="1303502" cy="1421132"/>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3" name="Flowchart: Magnetic Disk 42"/>
          <p:cNvSpPr/>
          <p:nvPr/>
        </p:nvSpPr>
        <p:spPr>
          <a:xfrm>
            <a:off x="7254868" y="5577883"/>
            <a:ext cx="582757" cy="585192"/>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4" name="Group 43"/>
          <p:cNvGrpSpPr/>
          <p:nvPr/>
        </p:nvGrpSpPr>
        <p:grpSpPr>
          <a:xfrm>
            <a:off x="7349833" y="5854410"/>
            <a:ext cx="156918" cy="206608"/>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p:cNvGrpSpPr/>
          <p:nvPr/>
        </p:nvGrpSpPr>
        <p:grpSpPr>
          <a:xfrm>
            <a:off x="7591777" y="5854410"/>
            <a:ext cx="156918" cy="206608"/>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546245" y="5425834"/>
            <a:ext cx="0" cy="152050"/>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250700" y="4874352"/>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9082407" y="4892531"/>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235292" y="4899539"/>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0" name="Flowchart: Magnetic Disk 49"/>
          <p:cNvSpPr/>
          <p:nvPr/>
        </p:nvSpPr>
        <p:spPr>
          <a:xfrm>
            <a:off x="10451453" y="5264538"/>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235292" y="5952044"/>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2" name="Flowchart: Magnetic Disk 51"/>
          <p:cNvSpPr/>
          <p:nvPr/>
        </p:nvSpPr>
        <p:spPr>
          <a:xfrm>
            <a:off x="10460987" y="6302510"/>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55" name="Straight Arrow Connector 54"/>
          <p:cNvCxnSpPr>
            <a:stCxn id="49" idx="3"/>
            <a:endCxn id="48" idx="0"/>
          </p:cNvCxnSpPr>
          <p:nvPr/>
        </p:nvCxnSpPr>
        <p:spPr>
          <a:xfrm flipH="1" flipV="1">
            <a:off x="9673500" y="5168272"/>
            <a:ext cx="561792" cy="700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7" name="Straight Arrow Connector 56"/>
          <p:cNvCxnSpPr>
            <a:stCxn id="51" idx="3"/>
            <a:endCxn id="48" idx="1"/>
          </p:cNvCxnSpPr>
          <p:nvPr/>
        </p:nvCxnSpPr>
        <p:spPr>
          <a:xfrm flipH="1" flipV="1">
            <a:off x="9535629" y="5444012"/>
            <a:ext cx="699663" cy="783773"/>
          </a:xfrm>
          <a:prstGeom prst="straightConnector1">
            <a:avLst/>
          </a:prstGeom>
          <a:noFill/>
          <a:ln w="12700" cap="flat" cmpd="sng" algn="ctr">
            <a:solidFill>
              <a:schemeClr val="bg1">
                <a:lumMod val="50000"/>
              </a:schemeClr>
            </a:solidFill>
            <a:prstDash val="solid"/>
            <a:miter lim="800000"/>
            <a:tailEnd type="triangle"/>
          </a:ln>
          <a:effectLst/>
        </p:spPr>
      </p:cxnSp>
      <p:sp>
        <p:nvSpPr>
          <p:cNvPr id="59" name="Rectangle 58"/>
          <p:cNvSpPr/>
          <p:nvPr/>
        </p:nvSpPr>
        <p:spPr>
          <a:xfrm>
            <a:off x="10138814" y="5432874"/>
            <a:ext cx="885048"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Stateful services</a:t>
            </a:r>
          </a:p>
        </p:txBody>
      </p:sp>
      <p:sp>
        <p:nvSpPr>
          <p:cNvPr id="61" name="Rectangle 60"/>
          <p:cNvSpPr/>
          <p:nvPr/>
        </p:nvSpPr>
        <p:spPr>
          <a:xfrm>
            <a:off x="10266811" y="3697220"/>
            <a:ext cx="1623436"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Web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418677" y="503849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243365" y="506305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33634" y="5025464"/>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45332" y="6058575"/>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422597" y="2803049"/>
            <a:ext cx="579014" cy="64654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8" name="Straight Arrow Connector 117"/>
          <p:cNvCxnSpPr>
            <a:stCxn id="6" idx="1"/>
            <a:endCxn id="35" idx="2"/>
          </p:cNvCxnSpPr>
          <p:nvPr/>
        </p:nvCxnSpPr>
        <p:spPr>
          <a:xfrm flipV="1">
            <a:off x="2764316" y="3637639"/>
            <a:ext cx="0" cy="1333765"/>
          </a:xfrm>
          <a:prstGeom prst="straightConnector1">
            <a:avLst/>
          </a:prstGeom>
          <a:noFill/>
          <a:ln w="12700" cap="flat" cmpd="sng" algn="ctr">
            <a:solidFill>
              <a:schemeClr val="bg1">
                <a:lumMod val="50000"/>
              </a:schemeClr>
            </a:solidFill>
            <a:prstDash val="solid"/>
            <a:miter lim="800000"/>
            <a:tailEnd type="triangle"/>
          </a:ln>
          <a:effectLst/>
        </p:spPr>
      </p:cxnSp>
      <p:sp>
        <p:nvSpPr>
          <p:cNvPr id="149" name="Rectangle 148"/>
          <p:cNvSpPr/>
          <p:nvPr/>
        </p:nvSpPr>
        <p:spPr>
          <a:xfrm>
            <a:off x="8171102" y="4885857"/>
            <a:ext cx="1002715"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Stateless services</a:t>
            </a:r>
          </a:p>
        </p:txBody>
      </p:sp>
      <p:sp>
        <p:nvSpPr>
          <p:cNvPr id="2" name="Rectangle 1"/>
          <p:cNvSpPr/>
          <p:nvPr/>
        </p:nvSpPr>
        <p:spPr>
          <a:xfrm>
            <a:off x="3671103" y="5097234"/>
            <a:ext cx="1058545"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SQL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No-SQL</a:t>
            </a:r>
          </a:p>
        </p:txBody>
      </p:sp>
      <p:pic>
        <p:nvPicPr>
          <p:cNvPr id="80" name="Picture 79"/>
          <p:cNvPicPr>
            <a:picLocks noChangeAspect="1"/>
          </p:cNvPicPr>
          <p:nvPr/>
        </p:nvPicPr>
        <p:blipFill>
          <a:blip r:embed="rId5"/>
          <a:stretch>
            <a:fillRect/>
          </a:stretch>
        </p:blipFill>
        <p:spPr>
          <a:xfrm>
            <a:off x="10001611" y="2528527"/>
            <a:ext cx="1737589" cy="1193014"/>
          </a:xfrm>
          <a:prstGeom prst="rect">
            <a:avLst/>
          </a:prstGeom>
        </p:spPr>
      </p:pic>
      <p:grpSp>
        <p:nvGrpSpPr>
          <p:cNvPr id="60" name="Group 59"/>
          <p:cNvGrpSpPr>
            <a:grpSpLocks noChangeAspect="1"/>
          </p:cNvGrpSpPr>
          <p:nvPr/>
        </p:nvGrpSpPr>
        <p:grpSpPr>
          <a:xfrm>
            <a:off x="9704513" y="3332168"/>
            <a:ext cx="579014" cy="64654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Rectangle 83"/>
          <p:cNvSpPr/>
          <p:nvPr/>
        </p:nvSpPr>
        <p:spPr bwMode="auto">
          <a:xfrm>
            <a:off x="4237037" y="6644440"/>
            <a:ext cx="4038600" cy="35008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5" name="Straight Connector 4"/>
          <p:cNvCxnSpPr/>
          <p:nvPr/>
        </p:nvCxnSpPr>
        <p:spPr>
          <a:xfrm flipH="1">
            <a:off x="6088114" y="1261983"/>
            <a:ext cx="31781" cy="5382457"/>
          </a:xfrm>
          <a:prstGeom prst="line">
            <a:avLst/>
          </a:prstGeom>
          <a:noFill/>
          <a:ln w="15875" cap="flat" cmpd="sng" algn="ctr">
            <a:solidFill>
              <a:sysClr val="windowText" lastClr="000000"/>
            </a:solidFill>
            <a:prstDash val="solid"/>
            <a:miter lim="800000"/>
          </a:ln>
          <a:effectLst/>
        </p:spPr>
      </p:cxnSp>
      <p:pic>
        <p:nvPicPr>
          <p:cNvPr id="158" name="Picture 157"/>
          <p:cNvPicPr>
            <a:picLocks noChangeAspect="1"/>
          </p:cNvPicPr>
          <p:nvPr/>
        </p:nvPicPr>
        <p:blipFill>
          <a:blip r:embed="rId6"/>
          <a:stretch>
            <a:fillRect/>
          </a:stretch>
        </p:blipFill>
        <p:spPr>
          <a:xfrm>
            <a:off x="7292130" y="2537945"/>
            <a:ext cx="1499175" cy="1346392"/>
          </a:xfrm>
          <a:prstGeom prst="rect">
            <a:avLst/>
          </a:prstGeom>
        </p:spPr>
      </p:pic>
      <p:sp>
        <p:nvSpPr>
          <p:cNvPr id="140" name="Rectangle 139"/>
          <p:cNvSpPr/>
          <p:nvPr/>
        </p:nvSpPr>
        <p:spPr>
          <a:xfrm>
            <a:off x="6937794" y="3680096"/>
            <a:ext cx="797510"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Mobile</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apps</a:t>
            </a:r>
          </a:p>
        </p:txBody>
      </p:sp>
      <p:cxnSp>
        <p:nvCxnSpPr>
          <p:cNvPr id="159" name="Straight Arrow Connector 158"/>
          <p:cNvCxnSpPr>
            <a:stCxn id="48" idx="5"/>
            <a:endCxn id="72" idx="3"/>
          </p:cNvCxnSpPr>
          <p:nvPr/>
        </p:nvCxnSpPr>
        <p:spPr>
          <a:xfrm flipV="1">
            <a:off x="9535630" y="3978708"/>
            <a:ext cx="458390" cy="913823"/>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4" name="Straight Arrow Connector 53"/>
          <p:cNvCxnSpPr>
            <a:stCxn id="48" idx="4"/>
          </p:cNvCxnSpPr>
          <p:nvPr/>
        </p:nvCxnSpPr>
        <p:spPr>
          <a:xfrm flipH="1" flipV="1">
            <a:off x="8275637" y="3829375"/>
            <a:ext cx="944640" cy="1063156"/>
          </a:xfrm>
          <a:prstGeom prst="straightConnector1">
            <a:avLst/>
          </a:prstGeom>
          <a:noFill/>
          <a:ln w="12700" cap="flat" cmpd="sng" algn="ctr">
            <a:solidFill>
              <a:schemeClr val="tx1"/>
            </a:solidFill>
            <a:prstDash val="solid"/>
            <a:miter lim="800000"/>
            <a:tailEnd type="triangle"/>
          </a:ln>
          <a:effectLst/>
        </p:spPr>
      </p:cxnSp>
      <p:cxnSp>
        <p:nvCxnSpPr>
          <p:cNvPr id="53" name="Straight Arrow Connector 52"/>
          <p:cNvCxnSpPr>
            <a:stCxn id="42" idx="0"/>
          </p:cNvCxnSpPr>
          <p:nvPr/>
        </p:nvCxnSpPr>
        <p:spPr>
          <a:xfrm flipV="1">
            <a:off x="7542475" y="3860547"/>
            <a:ext cx="386435" cy="940889"/>
          </a:xfrm>
          <a:prstGeom prst="straightConnector1">
            <a:avLst/>
          </a:prstGeom>
          <a:noFill/>
          <a:ln w="12700" cap="flat" cmpd="sng" algn="ctr">
            <a:solidFill>
              <a:schemeClr val="bg1">
                <a:lumMod val="50000"/>
              </a:schemeClr>
            </a:solidFill>
            <a:prstDash val="solid"/>
            <a:miter lim="800000"/>
            <a:tailEnd type="triangle"/>
          </a:ln>
          <a:effectLst/>
        </p:spPr>
      </p:cxnSp>
      <p:pic>
        <p:nvPicPr>
          <p:cNvPr id="199" name="Picture 198"/>
          <p:cNvPicPr>
            <a:picLocks noChangeAspect="1"/>
          </p:cNvPicPr>
          <p:nvPr/>
        </p:nvPicPr>
        <p:blipFill>
          <a:blip r:embed="rId6"/>
          <a:stretch>
            <a:fillRect/>
          </a:stretch>
        </p:blipFill>
        <p:spPr>
          <a:xfrm>
            <a:off x="4109596" y="1749339"/>
            <a:ext cx="1499175" cy="1346392"/>
          </a:xfrm>
          <a:prstGeom prst="rect">
            <a:avLst/>
          </a:prstGeom>
        </p:spPr>
      </p:pic>
      <p:cxnSp>
        <p:nvCxnSpPr>
          <p:cNvPr id="200" name="Straight Arrow Connector 199"/>
          <p:cNvCxnSpPr>
            <a:stCxn id="35" idx="0"/>
          </p:cNvCxnSpPr>
          <p:nvPr/>
        </p:nvCxnSpPr>
        <p:spPr>
          <a:xfrm flipV="1">
            <a:off x="2764316" y="2611787"/>
            <a:ext cx="1548921" cy="302281"/>
          </a:xfrm>
          <a:prstGeom prst="straightConnector1">
            <a:avLst/>
          </a:prstGeom>
          <a:noFill/>
          <a:ln w="12700" cap="flat" cmpd="sng" algn="ctr">
            <a:solidFill>
              <a:srgbClr val="000000"/>
            </a:solidFill>
            <a:prstDash val="solid"/>
            <a:miter lim="800000"/>
            <a:tailEnd type="triangle"/>
          </a:ln>
          <a:effectLst/>
        </p:spPr>
      </p:cxnSp>
      <p:grpSp>
        <p:nvGrpSpPr>
          <p:cNvPr id="38" name="Group 37"/>
          <p:cNvGrpSpPr/>
          <p:nvPr/>
        </p:nvGrpSpPr>
        <p:grpSpPr>
          <a:xfrm>
            <a:off x="614542" y="1888215"/>
            <a:ext cx="3056882" cy="723571"/>
            <a:chOff x="614542" y="1888215"/>
            <a:chExt cx="3056882" cy="723571"/>
          </a:xfrm>
        </p:grpSpPr>
        <p:sp>
          <p:nvSpPr>
            <p:cNvPr id="89" name="Rounded Rectangle 88"/>
            <p:cNvSpPr/>
            <p:nvPr/>
          </p:nvSpPr>
          <p:spPr bwMode="auto">
            <a:xfrm>
              <a:off x="1857208" y="1888215"/>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79949" y="2023877"/>
              <a:ext cx="518536" cy="43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95"/>
            <p:cNvGrpSpPr/>
            <p:nvPr/>
          </p:nvGrpSpPr>
          <p:grpSpPr>
            <a:xfrm>
              <a:off x="2599594" y="1982254"/>
              <a:ext cx="419794" cy="241736"/>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2" name="Group 101"/>
            <p:cNvGrpSpPr/>
            <p:nvPr/>
          </p:nvGrpSpPr>
          <p:grpSpPr>
            <a:xfrm>
              <a:off x="3113737" y="1991406"/>
              <a:ext cx="419794" cy="241736"/>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7" name="Group 106"/>
            <p:cNvGrpSpPr/>
            <p:nvPr/>
          </p:nvGrpSpPr>
          <p:grpSpPr>
            <a:xfrm>
              <a:off x="2606886" y="2283975"/>
              <a:ext cx="419794" cy="241736"/>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12" name="Group 111"/>
            <p:cNvGrpSpPr/>
            <p:nvPr/>
          </p:nvGrpSpPr>
          <p:grpSpPr>
            <a:xfrm>
              <a:off x="3113737" y="2296209"/>
              <a:ext cx="419794" cy="241736"/>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204" name="Rectangle 203"/>
            <p:cNvSpPr/>
            <p:nvPr/>
          </p:nvSpPr>
          <p:spPr>
            <a:xfrm>
              <a:off x="614542" y="2080723"/>
              <a:ext cx="120945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Web Tier</a:t>
              </a:r>
            </a:p>
          </p:txBody>
        </p:sp>
      </p:grpSp>
      <p:grpSp>
        <p:nvGrpSpPr>
          <p:cNvPr id="3" name="Group 2"/>
          <p:cNvGrpSpPr/>
          <p:nvPr/>
        </p:nvGrpSpPr>
        <p:grpSpPr>
          <a:xfrm>
            <a:off x="603239" y="2914068"/>
            <a:ext cx="3068185" cy="723571"/>
            <a:chOff x="603239" y="2914068"/>
            <a:chExt cx="3068185" cy="723571"/>
          </a:xfrm>
        </p:grpSpPr>
        <p:sp>
          <p:nvSpPr>
            <p:cNvPr id="35" name="Rounded Rectangle 34"/>
            <p:cNvSpPr/>
            <p:nvPr/>
          </p:nvSpPr>
          <p:spPr bwMode="auto">
            <a:xfrm>
              <a:off x="1857208" y="2914068"/>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75380" y="3060887"/>
              <a:ext cx="494851" cy="4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512464" y="3027216"/>
              <a:ext cx="419794" cy="241736"/>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0" name="Group 129"/>
            <p:cNvGrpSpPr/>
            <p:nvPr/>
          </p:nvGrpSpPr>
          <p:grpSpPr>
            <a:xfrm>
              <a:off x="2748705" y="3328639"/>
              <a:ext cx="419794" cy="241736"/>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5" name="Group 134"/>
            <p:cNvGrpSpPr/>
            <p:nvPr/>
          </p:nvGrpSpPr>
          <p:grpSpPr>
            <a:xfrm>
              <a:off x="3132219" y="3020717"/>
              <a:ext cx="419794" cy="241736"/>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205" name="Rectangle 204"/>
            <p:cNvSpPr/>
            <p:nvPr/>
          </p:nvSpPr>
          <p:spPr>
            <a:xfrm>
              <a:off x="603239" y="3093176"/>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Services Tier</a:t>
              </a:r>
            </a:p>
          </p:txBody>
        </p:sp>
      </p:grpSp>
      <p:sp>
        <p:nvSpPr>
          <p:cNvPr id="207" name="Rectangle 206"/>
          <p:cNvSpPr/>
          <p:nvPr/>
        </p:nvSpPr>
        <p:spPr>
          <a:xfrm>
            <a:off x="607126" y="5630862"/>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Data Tier</a:t>
            </a:r>
          </a:p>
        </p:txBody>
      </p:sp>
      <p:grpSp>
        <p:nvGrpSpPr>
          <p:cNvPr id="208" name="Group 207"/>
          <p:cNvGrpSpPr/>
          <p:nvPr/>
        </p:nvGrpSpPr>
        <p:grpSpPr>
          <a:xfrm>
            <a:off x="3915381" y="6128656"/>
            <a:ext cx="2087162" cy="577124"/>
            <a:chOff x="8625119" y="4346288"/>
            <a:chExt cx="1013503" cy="568383"/>
          </a:xfrm>
        </p:grpSpPr>
        <p:sp>
          <p:nvSpPr>
            <p:cNvPr id="209" name="Rounded Rectangular Callout 208"/>
            <p:cNvSpPr/>
            <p:nvPr/>
          </p:nvSpPr>
          <p:spPr bwMode="auto">
            <a:xfrm>
              <a:off x="8625119" y="4346288"/>
              <a:ext cx="1013503" cy="568383"/>
            </a:xfrm>
            <a:prstGeom prst="wedgeRoundRectCallout">
              <a:avLst>
                <a:gd name="adj1" fmla="val -53457"/>
                <a:gd name="adj2" fmla="val -77919"/>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p:nvSpPr>
          <p:spPr>
            <a:xfrm>
              <a:off x="8625119" y="4420487"/>
              <a:ext cx="1000892" cy="44557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Monolithic Databases are shared across services.</a:t>
              </a:r>
            </a:p>
          </p:txBody>
        </p:sp>
      </p:grpSp>
      <p:sp>
        <p:nvSpPr>
          <p:cNvPr id="58" name="Rectangle 57"/>
          <p:cNvSpPr/>
          <p:nvPr/>
        </p:nvSpPr>
        <p:spPr>
          <a:xfrm>
            <a:off x="6751638" y="6176664"/>
            <a:ext cx="1676399" cy="738664"/>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Stateless services </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with </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separate stores</a:t>
            </a:r>
          </a:p>
        </p:txBody>
      </p:sp>
      <p:grpSp>
        <p:nvGrpSpPr>
          <p:cNvPr id="215" name="Group 214"/>
          <p:cNvGrpSpPr/>
          <p:nvPr/>
        </p:nvGrpSpPr>
        <p:grpSpPr>
          <a:xfrm>
            <a:off x="8199437" y="6128656"/>
            <a:ext cx="2222407" cy="577124"/>
            <a:chOff x="8199437" y="6128656"/>
            <a:chExt cx="2222407" cy="577124"/>
          </a:xfrm>
        </p:grpSpPr>
        <p:grpSp>
          <p:nvGrpSpPr>
            <p:cNvPr id="211" name="Group 210"/>
            <p:cNvGrpSpPr/>
            <p:nvPr/>
          </p:nvGrpSpPr>
          <p:grpSpPr>
            <a:xfrm>
              <a:off x="8199437" y="6128656"/>
              <a:ext cx="1838720" cy="577124"/>
              <a:chOff x="8625119" y="4346287"/>
              <a:chExt cx="1013503" cy="568383"/>
            </a:xfrm>
          </p:grpSpPr>
          <p:sp>
            <p:nvSpPr>
              <p:cNvPr id="212" name="Rounded Rectangular Callout 211"/>
              <p:cNvSpPr/>
              <p:nvPr/>
            </p:nvSpPr>
            <p:spPr bwMode="auto">
              <a:xfrm>
                <a:off x="8625119" y="4346287"/>
                <a:ext cx="1013503" cy="568383"/>
              </a:xfrm>
              <a:prstGeom prst="wedgeRoundRectCallout">
                <a:avLst>
                  <a:gd name="adj1" fmla="val -73934"/>
                  <a:gd name="adj2" fmla="val -126590"/>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13" name="Rectangle 212"/>
              <p:cNvSpPr/>
              <p:nvPr/>
            </p:nvSpPr>
            <p:spPr>
              <a:xfrm>
                <a:off x="8625119" y="4420487"/>
                <a:ext cx="1000892" cy="44557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Each microservice </a:t>
                </a:r>
                <a:r>
                  <a:rPr kumimoji="0" lang="en-US" sz="1300" b="1"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owns</a:t>
                </a: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 its </a:t>
                </a:r>
                <a:r>
                  <a:rPr kumimoji="0" lang="en-US" sz="1300" b="1"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model/data</a:t>
                </a: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a:t>
                </a:r>
              </a:p>
            </p:txBody>
          </p:sp>
        </p:grpSp>
        <p:sp>
          <p:nvSpPr>
            <p:cNvPr id="214" name="Right Triangle 213"/>
            <p:cNvSpPr/>
            <p:nvPr/>
          </p:nvSpPr>
          <p:spPr bwMode="auto">
            <a:xfrm rot="20306585">
              <a:off x="9954063" y="6257313"/>
              <a:ext cx="467781" cy="244156"/>
            </a:xfrm>
            <a:prstGeom prst="rtTriangl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216" name="Rectangle 215"/>
          <p:cNvSpPr/>
          <p:nvPr/>
        </p:nvSpPr>
        <p:spPr>
          <a:xfrm>
            <a:off x="6850265" y="5641042"/>
            <a:ext cx="51097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a:t>
            </a:r>
          </a:p>
        </p:txBody>
      </p:sp>
      <p:grpSp>
        <p:nvGrpSpPr>
          <p:cNvPr id="141" name="Group 140"/>
          <p:cNvGrpSpPr/>
          <p:nvPr/>
        </p:nvGrpSpPr>
        <p:grpSpPr>
          <a:xfrm>
            <a:off x="3992331" y="4310892"/>
            <a:ext cx="2010212" cy="577124"/>
            <a:chOff x="8625119" y="4346288"/>
            <a:chExt cx="1013503" cy="568383"/>
          </a:xfrm>
        </p:grpSpPr>
        <p:sp>
          <p:nvSpPr>
            <p:cNvPr id="142" name="Rounded Rectangular Callout 141"/>
            <p:cNvSpPr/>
            <p:nvPr/>
          </p:nvSpPr>
          <p:spPr bwMode="auto">
            <a:xfrm>
              <a:off x="8625119" y="4346288"/>
              <a:ext cx="1013503" cy="568383"/>
            </a:xfrm>
            <a:prstGeom prst="wedgeRoundRectCallout">
              <a:avLst>
                <a:gd name="adj1" fmla="val -108220"/>
                <a:gd name="adj2" fmla="val 48114"/>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3" name="Rectangle 142"/>
            <p:cNvSpPr/>
            <p:nvPr/>
          </p:nvSpPr>
          <p:spPr>
            <a:xfrm>
              <a:off x="8625119" y="4420487"/>
              <a:ext cx="1000892" cy="44558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Database servers are usually the bottleneck</a:t>
              </a:r>
            </a:p>
          </p:txBody>
        </p:sp>
      </p:grpSp>
      <p:grpSp>
        <p:nvGrpSpPr>
          <p:cNvPr id="4" name="Group 3"/>
          <p:cNvGrpSpPr/>
          <p:nvPr/>
        </p:nvGrpSpPr>
        <p:grpSpPr>
          <a:xfrm>
            <a:off x="603239" y="3983880"/>
            <a:ext cx="3068185" cy="723571"/>
            <a:chOff x="603239" y="3983880"/>
            <a:chExt cx="3068185" cy="723571"/>
          </a:xfrm>
        </p:grpSpPr>
        <p:sp>
          <p:nvSpPr>
            <p:cNvPr id="144" name="Rounded Rectangle 143"/>
            <p:cNvSpPr/>
            <p:nvPr/>
          </p:nvSpPr>
          <p:spPr bwMode="auto">
            <a:xfrm>
              <a:off x="1857208" y="3983880"/>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145" name="Group 144"/>
            <p:cNvGrpSpPr/>
            <p:nvPr/>
          </p:nvGrpSpPr>
          <p:grpSpPr>
            <a:xfrm>
              <a:off x="3079205" y="4361210"/>
              <a:ext cx="419794" cy="241736"/>
              <a:chOff x="2821368" y="2314683"/>
              <a:chExt cx="411600" cy="237018"/>
            </a:xfrm>
          </p:grpSpPr>
          <p:sp>
            <p:nvSpPr>
              <p:cNvPr id="146" name="Rectangle 145"/>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7" name="Rectangle 14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48" name="Rectangle 14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0" name="Rectangle 149"/>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51" name="Group 150"/>
            <p:cNvGrpSpPr/>
            <p:nvPr/>
          </p:nvGrpSpPr>
          <p:grpSpPr>
            <a:xfrm>
              <a:off x="2538808" y="4164623"/>
              <a:ext cx="419794" cy="241736"/>
              <a:chOff x="2821368" y="2314683"/>
              <a:chExt cx="411600" cy="237018"/>
            </a:xfrm>
          </p:grpSpPr>
          <p:sp>
            <p:nvSpPr>
              <p:cNvPr id="152" name="Rectangle 151"/>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3" name="Rectangle 152"/>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4" name="Rectangle 153"/>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5" name="Rectangle 154"/>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pic>
          <p:nvPicPr>
            <p:cNvPr id="156" name="Picture 155"/>
            <p:cNvPicPr>
              <a:picLocks noChangeAspect="1"/>
            </p:cNvPicPr>
            <p:nvPr/>
          </p:nvPicPr>
          <p:blipFill>
            <a:blip r:embed="rId7">
              <a:biLevel thresh="25000"/>
            </a:blip>
            <a:stretch>
              <a:fillRect/>
            </a:stretch>
          </p:blipFill>
          <p:spPr>
            <a:xfrm>
              <a:off x="2031028" y="4126711"/>
              <a:ext cx="415013" cy="415013"/>
            </a:xfrm>
            <a:prstGeom prst="rect">
              <a:avLst/>
            </a:prstGeom>
          </p:spPr>
        </p:pic>
        <p:sp>
          <p:nvSpPr>
            <p:cNvPr id="157" name="Rectangle 156"/>
            <p:cNvSpPr/>
            <p:nvPr/>
          </p:nvSpPr>
          <p:spPr>
            <a:xfrm>
              <a:off x="603239" y="4116214"/>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Cache Tier</a:t>
              </a:r>
            </a:p>
          </p:txBody>
        </p:sp>
      </p:grpSp>
      <p:grpSp>
        <p:nvGrpSpPr>
          <p:cNvPr id="160" name="Group 159"/>
          <p:cNvGrpSpPr/>
          <p:nvPr/>
        </p:nvGrpSpPr>
        <p:grpSpPr>
          <a:xfrm>
            <a:off x="3998276" y="3345876"/>
            <a:ext cx="2010212" cy="680549"/>
            <a:chOff x="8625119" y="4346288"/>
            <a:chExt cx="1013503" cy="568383"/>
          </a:xfrm>
        </p:grpSpPr>
        <p:sp>
          <p:nvSpPr>
            <p:cNvPr id="161" name="Rounded Rectangular Callout 160"/>
            <p:cNvSpPr/>
            <p:nvPr/>
          </p:nvSpPr>
          <p:spPr bwMode="auto">
            <a:xfrm>
              <a:off x="8625119" y="4346288"/>
              <a:ext cx="1013503" cy="568383"/>
            </a:xfrm>
            <a:prstGeom prst="wedgeRoundRectCallout">
              <a:avLst>
                <a:gd name="adj1" fmla="val -65834"/>
                <a:gd name="adj2" fmla="val 56516"/>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2" name="Rectangle 161"/>
            <p:cNvSpPr/>
            <p:nvPr/>
          </p:nvSpPr>
          <p:spPr>
            <a:xfrm>
              <a:off x="8625119" y="4356081"/>
              <a:ext cx="1000892" cy="528237"/>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Cache doesn’t help much for massive data ingress (Events, IoT, etc.)</a:t>
              </a:r>
            </a:p>
          </p:txBody>
        </p:sp>
      </p:grpSp>
      <p:pic>
        <p:nvPicPr>
          <p:cNvPr id="163" name="Picture 162"/>
          <p:cNvPicPr>
            <a:picLocks noChangeAspect="1"/>
          </p:cNvPicPr>
          <p:nvPr/>
        </p:nvPicPr>
        <p:blipFill>
          <a:blip r:embed="rId8"/>
          <a:stretch>
            <a:fillRect/>
          </a:stretch>
        </p:blipFill>
        <p:spPr>
          <a:xfrm>
            <a:off x="8613856" y="2570877"/>
            <a:ext cx="423781" cy="838547"/>
          </a:xfrm>
          <a:prstGeom prst="rect">
            <a:avLst/>
          </a:prstGeom>
        </p:spPr>
      </p:pic>
      <p:cxnSp>
        <p:nvCxnSpPr>
          <p:cNvPr id="164" name="Straight Arrow Connector 163"/>
          <p:cNvCxnSpPr>
            <a:stCxn id="48" idx="4"/>
            <a:endCxn id="158" idx="2"/>
          </p:cNvCxnSpPr>
          <p:nvPr/>
        </p:nvCxnSpPr>
        <p:spPr>
          <a:xfrm flipH="1" flipV="1">
            <a:off x="8041718" y="3884337"/>
            <a:ext cx="1178559" cy="1008194"/>
          </a:xfrm>
          <a:prstGeom prst="straightConnector1">
            <a:avLst/>
          </a:prstGeom>
          <a:noFill/>
          <a:ln w="12700" cap="flat" cmpd="sng" algn="ctr">
            <a:solidFill>
              <a:schemeClr val="bg1">
                <a:lumMod val="50000"/>
              </a:schemeClr>
            </a:solidFill>
            <a:prstDash val="solid"/>
            <a:miter lim="800000"/>
            <a:tailEnd type="triangle"/>
          </a:ln>
          <a:effectLst/>
        </p:spPr>
      </p:cxnSp>
    </p:spTree>
    <p:extLst>
      <p:ext uri="{BB962C8B-B14F-4D97-AF65-F5344CB8AC3E}">
        <p14:creationId xmlns:p14="http://schemas.microsoft.com/office/powerpoint/2010/main" val="1276843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anim calcmode="lin" valueType="num">
                                      <p:cBhvr>
                                        <p:cTn id="8" dur="1000" fill="hold"/>
                                        <p:tgtEl>
                                          <p:spTgt spid="208"/>
                                        </p:tgtEl>
                                        <p:attrNameLst>
                                          <p:attrName>ppt_x</p:attrName>
                                        </p:attrNameLst>
                                      </p:cBhvr>
                                      <p:tavLst>
                                        <p:tav tm="0">
                                          <p:val>
                                            <p:strVal val="#ppt_x"/>
                                          </p:val>
                                        </p:tav>
                                        <p:tav tm="100000">
                                          <p:val>
                                            <p:strVal val="#ppt_x"/>
                                          </p:val>
                                        </p:tav>
                                      </p:tavLst>
                                    </p:anim>
                                    <p:anim calcmode="lin" valueType="num">
                                      <p:cBhvr>
                                        <p:cTn id="9" dur="1000" fill="hold"/>
                                        <p:tgtEl>
                                          <p:spTgt spid="20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1000"/>
                                        <p:tgtEl>
                                          <p:spTgt spid="215"/>
                                        </p:tgtEl>
                                      </p:cBhvr>
                                    </p:animEffect>
                                    <p:anim calcmode="lin" valueType="num">
                                      <p:cBhvr>
                                        <p:cTn id="14" dur="1000" fill="hold"/>
                                        <p:tgtEl>
                                          <p:spTgt spid="215"/>
                                        </p:tgtEl>
                                        <p:attrNameLst>
                                          <p:attrName>ppt_x</p:attrName>
                                        </p:attrNameLst>
                                      </p:cBhvr>
                                      <p:tavLst>
                                        <p:tav tm="0">
                                          <p:val>
                                            <p:strVal val="#ppt_x"/>
                                          </p:val>
                                        </p:tav>
                                        <p:tav tm="100000">
                                          <p:val>
                                            <p:strVal val="#ppt_x"/>
                                          </p:val>
                                        </p:tav>
                                      </p:tavLst>
                                    </p:anim>
                                    <p:anim calcmode="lin" valueType="num">
                                      <p:cBhvr>
                                        <p:cTn id="15"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idx="4294967295"/>
          </p:nvPr>
        </p:nvSpPr>
        <p:spPr>
          <a:xfrm>
            <a:off x="398130" y="196474"/>
            <a:ext cx="11579225" cy="576263"/>
          </a:xfrm>
        </p:spPr>
        <p:txBody>
          <a:bodyPr>
            <a:noAutofit/>
          </a:bodyPr>
          <a:lstStyle/>
          <a:p>
            <a:r>
              <a:rPr lang="es-ES" sz="3400" dirty="0">
                <a:solidFill>
                  <a:schemeClr val="bg1">
                    <a:lumMod val="50000"/>
                  </a:schemeClr>
                </a:solidFill>
              </a:rPr>
              <a:t>Identifying a </a:t>
            </a:r>
            <a:r>
              <a:rPr lang="es-ES" sz="3400" dirty="0" err="1">
                <a:solidFill>
                  <a:schemeClr val="bg1">
                    <a:lumMod val="50000"/>
                  </a:schemeClr>
                </a:solidFill>
              </a:rPr>
              <a:t>Domain</a:t>
            </a:r>
            <a:r>
              <a:rPr lang="es-ES" sz="3400" dirty="0">
                <a:solidFill>
                  <a:schemeClr val="bg1">
                    <a:lumMod val="50000"/>
                  </a:schemeClr>
                </a:solidFill>
              </a:rPr>
              <a:t> </a:t>
            </a:r>
            <a:r>
              <a:rPr lang="es-ES" sz="3400" dirty="0" err="1">
                <a:solidFill>
                  <a:schemeClr val="bg1">
                    <a:lumMod val="50000"/>
                  </a:schemeClr>
                </a:solidFill>
              </a:rPr>
              <a:t>Model</a:t>
            </a:r>
            <a:r>
              <a:rPr lang="es-ES" sz="3400" dirty="0">
                <a:solidFill>
                  <a:schemeClr val="bg1">
                    <a:lumMod val="50000"/>
                  </a:schemeClr>
                </a:solidFill>
              </a:rPr>
              <a:t> per </a:t>
            </a:r>
            <a:r>
              <a:rPr lang="es-ES" sz="3400" dirty="0" err="1">
                <a:solidFill>
                  <a:schemeClr val="bg1">
                    <a:lumMod val="50000"/>
                  </a:schemeClr>
                </a:solidFill>
              </a:rPr>
              <a:t>Microservice</a:t>
            </a:r>
            <a:r>
              <a:rPr lang="es-ES" sz="3400" dirty="0">
                <a:solidFill>
                  <a:schemeClr val="bg1">
                    <a:lumMod val="50000"/>
                  </a:schemeClr>
                </a:solidFill>
              </a:rPr>
              <a:t> </a:t>
            </a:r>
            <a:r>
              <a:rPr lang="es-ES" sz="3400" dirty="0" err="1">
                <a:solidFill>
                  <a:schemeClr val="bg1">
                    <a:lumMod val="50000"/>
                  </a:schemeClr>
                </a:solidFill>
              </a:rPr>
              <a:t>or</a:t>
            </a:r>
            <a:r>
              <a:rPr lang="es-ES" sz="3400" dirty="0">
                <a:solidFill>
                  <a:schemeClr val="bg1">
                    <a:lumMod val="50000"/>
                  </a:schemeClr>
                </a:solidFill>
              </a:rPr>
              <a:t> </a:t>
            </a:r>
            <a:r>
              <a:rPr lang="es-ES" sz="3400" dirty="0" err="1">
                <a:solidFill>
                  <a:schemeClr val="bg1">
                    <a:lumMod val="50000"/>
                  </a:schemeClr>
                </a:solidFill>
              </a:rPr>
              <a:t>Bounded</a:t>
            </a:r>
            <a:r>
              <a:rPr lang="es-ES" sz="3400" dirty="0">
                <a:solidFill>
                  <a:schemeClr val="bg1">
                    <a:lumMod val="50000"/>
                  </a:schemeClr>
                </a:solidFill>
              </a:rPr>
              <a:t> </a:t>
            </a:r>
            <a:r>
              <a:rPr lang="es-ES" sz="3400" dirty="0" err="1">
                <a:solidFill>
                  <a:schemeClr val="bg1">
                    <a:lumMod val="50000"/>
                  </a:schemeClr>
                </a:solidFill>
              </a:rPr>
              <a:t>Context</a:t>
            </a:r>
            <a:endParaRPr lang="es-ES" sz="3400" i="1" dirty="0">
              <a:solidFill>
                <a:schemeClr val="bg1">
                  <a:lumMod val="50000"/>
                </a:schemeClr>
              </a:solidFill>
            </a:endParaRPr>
          </a:p>
        </p:txBody>
      </p:sp>
      <p:sp>
        <p:nvSpPr>
          <p:cNvPr id="6" name="Rounded Rectangle 5"/>
          <p:cNvSpPr/>
          <p:nvPr/>
        </p:nvSpPr>
        <p:spPr>
          <a:xfrm>
            <a:off x="6766870" y="1905268"/>
            <a:ext cx="3652696" cy="141602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7" name="Rounded Rectangle 6"/>
          <p:cNvSpPr/>
          <p:nvPr/>
        </p:nvSpPr>
        <p:spPr>
          <a:xfrm>
            <a:off x="6766871" y="4228774"/>
            <a:ext cx="3652696" cy="163152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11" name="Rounded Rectangle 10"/>
          <p:cNvSpPr/>
          <p:nvPr/>
        </p:nvSpPr>
        <p:spPr>
          <a:xfrm>
            <a:off x="1829164" y="1952243"/>
            <a:ext cx="3341829" cy="137499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Rectangle 9"/>
          <p:cNvSpPr/>
          <p:nvPr/>
        </p:nvSpPr>
        <p:spPr>
          <a:xfrm>
            <a:off x="7118740" y="1568193"/>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Ordering</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13" name="Rectangle 12"/>
          <p:cNvSpPr/>
          <p:nvPr/>
        </p:nvSpPr>
        <p:spPr>
          <a:xfrm>
            <a:off x="7132626" y="3894217"/>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Basket</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14" name="Rectangle 13"/>
          <p:cNvSpPr/>
          <p:nvPr/>
        </p:nvSpPr>
        <p:spPr>
          <a:xfrm>
            <a:off x="2050982" y="1601912"/>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Identity</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23" name="Rectangle 22"/>
          <p:cNvSpPr/>
          <p:nvPr/>
        </p:nvSpPr>
        <p:spPr>
          <a:xfrm>
            <a:off x="7081299" y="2149998"/>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Order</a:t>
            </a:r>
          </a:p>
        </p:txBody>
      </p:sp>
      <p:sp>
        <p:nvSpPr>
          <p:cNvPr id="25" name="Rectangle 24"/>
          <p:cNvSpPr/>
          <p:nvPr/>
        </p:nvSpPr>
        <p:spPr>
          <a:xfrm>
            <a:off x="8670088" y="2152603"/>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Buyer</a:t>
            </a:r>
          </a:p>
        </p:txBody>
      </p:sp>
      <p:sp>
        <p:nvSpPr>
          <p:cNvPr id="28" name="Rectangle 27"/>
          <p:cNvSpPr/>
          <p:nvPr/>
        </p:nvSpPr>
        <p:spPr>
          <a:xfrm>
            <a:off x="7081297" y="2787231"/>
            <a:ext cx="1388586" cy="3691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r>
              <a:rPr lang="en-US" sz="1632" b="1" dirty="0">
                <a:solidFill>
                  <a:srgbClr val="FFFFFF"/>
                </a:solidFill>
                <a:latin typeface="Segoe UI" panose="020B0502040204020203" pitchFamily="34" charset="0"/>
                <a:cs typeface="Segoe UI" panose="020B0502040204020203" pitchFamily="34" charset="0"/>
              </a:rPr>
              <a:t>OrderItem</a:t>
            </a:r>
          </a:p>
        </p:txBody>
      </p:sp>
      <p:sp>
        <p:nvSpPr>
          <p:cNvPr id="35" name="Rectangle 34"/>
          <p:cNvSpPr/>
          <p:nvPr/>
        </p:nvSpPr>
        <p:spPr>
          <a:xfrm>
            <a:off x="7955577" y="5075822"/>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r>
              <a:rPr lang="en-US" sz="1632" b="1" dirty="0">
                <a:solidFill>
                  <a:srgbClr val="FFFFFF"/>
                </a:solidFill>
                <a:latin typeface="Segoe UI" panose="020B0502040204020203" pitchFamily="34" charset="0"/>
                <a:cs typeface="Segoe UI" panose="020B0502040204020203" pitchFamily="34" charset="0"/>
              </a:rPr>
              <a:t>BasketItem</a:t>
            </a:r>
          </a:p>
        </p:txBody>
      </p:sp>
      <p:sp>
        <p:nvSpPr>
          <p:cNvPr id="38" name="Rectangle 37"/>
          <p:cNvSpPr/>
          <p:nvPr/>
        </p:nvSpPr>
        <p:spPr>
          <a:xfrm>
            <a:off x="2634123" y="2201307"/>
            <a:ext cx="1782790" cy="40597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panose="020B0502040204020203" pitchFamily="34" charset="0"/>
                <a:ea typeface="+mn-ea"/>
                <a:cs typeface="Segoe UI" panose="020B0502040204020203" pitchFamily="34" charset="0"/>
              </a:rPr>
              <a:t>ApplicationUser</a:t>
            </a:r>
          </a:p>
        </p:txBody>
      </p:sp>
      <p:sp>
        <p:nvSpPr>
          <p:cNvPr id="40" name="Rectangle 39"/>
          <p:cNvSpPr/>
          <p:nvPr/>
        </p:nvSpPr>
        <p:spPr>
          <a:xfrm>
            <a:off x="7955576" y="4546844"/>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Basket</a:t>
            </a:r>
          </a:p>
        </p:txBody>
      </p:sp>
      <p:sp>
        <p:nvSpPr>
          <p:cNvPr id="41" name="Rectangle 40"/>
          <p:cNvSpPr/>
          <p:nvPr/>
        </p:nvSpPr>
        <p:spPr>
          <a:xfrm>
            <a:off x="2634123" y="2725557"/>
            <a:ext cx="1782790" cy="4059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lumMod val="50000"/>
                  </a:srgbClr>
                </a:solidFill>
                <a:effectLst/>
                <a:uLnTx/>
                <a:uFillTx/>
                <a:latin typeface="Segoe UI Light" panose="020B0502040204020203" pitchFamily="34" charset="0"/>
                <a:ea typeface="+mn-ea"/>
                <a:cs typeface="Segoe UI Light" panose="020B0502040204020203" pitchFamily="34" charset="0"/>
              </a:rPr>
              <a:t>…</a:t>
            </a:r>
          </a:p>
        </p:txBody>
      </p:sp>
      <p:sp>
        <p:nvSpPr>
          <p:cNvPr id="39" name="Rectangle 38"/>
          <p:cNvSpPr/>
          <p:nvPr/>
        </p:nvSpPr>
        <p:spPr>
          <a:xfrm>
            <a:off x="8670088" y="2787231"/>
            <a:ext cx="1388586"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Address</a:t>
            </a:r>
          </a:p>
        </p:txBody>
      </p:sp>
      <p:sp>
        <p:nvSpPr>
          <p:cNvPr id="42" name="Rounded Rectangle 1"/>
          <p:cNvSpPr/>
          <p:nvPr/>
        </p:nvSpPr>
        <p:spPr>
          <a:xfrm>
            <a:off x="1829164" y="4228774"/>
            <a:ext cx="3341829" cy="16315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43" name="Rectangle 42"/>
          <p:cNvSpPr/>
          <p:nvPr/>
        </p:nvSpPr>
        <p:spPr>
          <a:xfrm>
            <a:off x="1189091" y="3904953"/>
            <a:ext cx="4605020" cy="343492"/>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Catalog</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46" name="Rectangle 45"/>
          <p:cNvSpPr/>
          <p:nvPr/>
        </p:nvSpPr>
        <p:spPr>
          <a:xfrm>
            <a:off x="2060957" y="5216006"/>
            <a:ext cx="1440194"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Type</a:t>
            </a:r>
          </a:p>
        </p:txBody>
      </p:sp>
      <p:sp>
        <p:nvSpPr>
          <p:cNvPr id="48" name="Rectangle 47"/>
          <p:cNvSpPr/>
          <p:nvPr/>
        </p:nvSpPr>
        <p:spPr>
          <a:xfrm>
            <a:off x="3637175" y="4533871"/>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Brand</a:t>
            </a:r>
          </a:p>
        </p:txBody>
      </p:sp>
      <p:sp>
        <p:nvSpPr>
          <p:cNvPr id="50" name="Rectangle 49"/>
          <p:cNvSpPr/>
          <p:nvPr/>
        </p:nvSpPr>
        <p:spPr>
          <a:xfrm>
            <a:off x="2060956" y="4540837"/>
            <a:ext cx="1440195"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CatalogItem</a:t>
            </a:r>
          </a:p>
        </p:txBody>
      </p:sp>
      <p:sp>
        <p:nvSpPr>
          <p:cNvPr id="4" name="Arc 3"/>
          <p:cNvSpPr/>
          <p:nvPr/>
        </p:nvSpPr>
        <p:spPr>
          <a:xfrm>
            <a:off x="3475067" y="1932107"/>
            <a:ext cx="5772977" cy="476621"/>
          </a:xfrm>
          <a:prstGeom prst="arc">
            <a:avLst>
              <a:gd name="adj1" fmla="val 10728029"/>
              <a:gd name="adj2" fmla="val 0"/>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997792">
            <a:off x="3221076" y="4111996"/>
            <a:ext cx="5146069" cy="2207797"/>
          </a:xfrm>
          <a:prstGeom prst="arc">
            <a:avLst>
              <a:gd name="adj1" fmla="val 10728029"/>
              <a:gd name="adj2" fmla="val 20556632"/>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20349839">
            <a:off x="2137988" y="3362970"/>
            <a:ext cx="5115881" cy="645888"/>
          </a:xfrm>
          <a:prstGeom prst="arc">
            <a:avLst>
              <a:gd name="adj1" fmla="val 10728029"/>
              <a:gd name="adj2" fmla="val 0"/>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63080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down)">
                                      <p:cBhvr>
                                        <p:cTn id="10" dur="500"/>
                                        <p:tgtEl>
                                          <p:spTgt spid="5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down)">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1" grpId="0" animBg="1"/>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319" y="296897"/>
            <a:ext cx="10056812" cy="1846659"/>
          </a:xfrm>
        </p:spPr>
        <p:txBody>
          <a:bodyPr/>
          <a:lstStyle/>
          <a:p>
            <a:r>
              <a:rPr lang="en-US" dirty="0"/>
              <a:t>Demo </a:t>
            </a:r>
            <a:br>
              <a:rPr lang="en-US" dirty="0"/>
            </a:br>
            <a:r>
              <a:rPr lang="en-US" sz="4400" dirty="0"/>
              <a:t>eShopOnContainers and Docker Containers</a:t>
            </a:r>
            <a:endParaRPr lang="en-US" dirty="0"/>
          </a:p>
        </p:txBody>
      </p:sp>
      <p:pic>
        <p:nvPicPr>
          <p:cNvPr id="6" name="Picture 5"/>
          <p:cNvPicPr>
            <a:picLocks noChangeAspect="1"/>
          </p:cNvPicPr>
          <p:nvPr/>
        </p:nvPicPr>
        <p:blipFill>
          <a:blip r:embed="rId3"/>
          <a:stretch>
            <a:fillRect/>
          </a:stretch>
        </p:blipFill>
        <p:spPr>
          <a:xfrm>
            <a:off x="5303847" y="2159247"/>
            <a:ext cx="6597666" cy="4451006"/>
          </a:xfrm>
          <a:prstGeom prst="rect">
            <a:avLst/>
          </a:prstGeom>
        </p:spPr>
      </p:pic>
      <p:sp>
        <p:nvSpPr>
          <p:cNvPr id="7" name="Rectangle 6"/>
          <p:cNvSpPr/>
          <p:nvPr/>
        </p:nvSpPr>
        <p:spPr>
          <a:xfrm>
            <a:off x="549019" y="2308555"/>
            <a:ext cx="4754828" cy="415498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Focus on:</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lvl="0" indent="-171450">
              <a:buFontTx/>
              <a:buChar char="-"/>
              <a:defRPr/>
            </a:pPr>
            <a:r>
              <a:rPr lang="en-US" sz="2400" dirty="0">
                <a:solidFill>
                  <a:srgbClr val="FFFFFF"/>
                </a:solidFill>
                <a:latin typeface="Segoe UI Light" panose="020B0502040204020203" pitchFamily="34" charset="0"/>
                <a:cs typeface="Segoe UI Light" panose="020B0502040204020203" pitchFamily="34" charset="0"/>
              </a:rPr>
              <a:t>Docker-</a:t>
            </a:r>
            <a:r>
              <a:rPr lang="en-US" sz="2400" dirty="0" err="1">
                <a:solidFill>
                  <a:srgbClr val="FFFFFF"/>
                </a:solidFill>
                <a:latin typeface="Segoe UI Light" panose="020B0502040204020203" pitchFamily="34" charset="0"/>
                <a:cs typeface="Segoe UI Light" panose="020B0502040204020203" pitchFamily="34" charset="0"/>
              </a:rPr>
              <a:t>compose.yml</a:t>
            </a:r>
            <a:r>
              <a:rPr lang="en-US" sz="2400" dirty="0">
                <a:solidFill>
                  <a:srgbClr val="FFFFFF"/>
                </a:solidFill>
                <a:latin typeface="Segoe UI Light" panose="020B0502040204020203" pitchFamily="34" charset="0"/>
                <a:cs typeface="Segoe UI Light" panose="020B0502040204020203" pitchFamily="34" charset="0"/>
              </a:rPr>
              <a:t> &amp; Debugging Multi-Containers App</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Simple CRUD microservice</a:t>
            </a:r>
          </a:p>
          <a:p>
            <a:pPr marR="0" lvl="0" algn="l" defTabSz="932742" rtl="0" eaLnBrk="1" fontAlgn="auto" latinLnBrk="0" hangingPunct="1">
              <a:lnSpc>
                <a:spcPct val="100000"/>
              </a:lnSpc>
              <a:spcBef>
                <a:spcPts val="0"/>
              </a:spcBef>
              <a:spcAft>
                <a:spcPts val="0"/>
              </a:spcAft>
              <a:buClrTx/>
              <a:buSzTx/>
              <a:tabLst/>
              <a:defRPr/>
            </a:pPr>
            <a:r>
              <a:rPr lang="en-US" sz="2400" dirty="0">
                <a:solidFill>
                  <a:prstClr val="white"/>
                </a:solidFill>
                <a:latin typeface="Segoe UI Light" panose="020B0502040204020203" pitchFamily="34" charset="0"/>
                <a:cs typeface="Segoe UI Light" panose="020B0502040204020203" pitchFamily="34" charset="0"/>
              </a:rPr>
              <a:t>  vs</a:t>
            </a:r>
          </a:p>
          <a:p>
            <a:pPr marR="0" lvl="0" algn="l" defTabSz="932742"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DDD &amp; CQRS microservice</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Retries and Circuit breakers</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Health Checks</a:t>
            </a:r>
          </a:p>
        </p:txBody>
      </p:sp>
    </p:spTree>
    <p:extLst>
      <p:ext uri="{BB962C8B-B14F-4D97-AF65-F5344CB8AC3E}">
        <p14:creationId xmlns:p14="http://schemas.microsoft.com/office/powerpoint/2010/main" val="41511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458" y="2674311"/>
            <a:ext cx="11889564" cy="917575"/>
          </a:xfrm>
        </p:spPr>
        <p:txBody>
          <a:bodyPr/>
          <a:lstStyle/>
          <a:p>
            <a:r>
              <a:rPr lang="en-US" dirty="0"/>
              <a:t>Introduction to .NET on Docker</a:t>
            </a:r>
          </a:p>
        </p:txBody>
      </p:sp>
    </p:spTree>
    <p:extLst>
      <p:ext uri="{BB962C8B-B14F-4D97-AF65-F5344CB8AC3E}">
        <p14:creationId xmlns:p14="http://schemas.microsoft.com/office/powerpoint/2010/main" val="41163284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3279834" y="138988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5757927" y="348632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8937030" y="231769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937030" y="367258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773842" y="321797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8877140" y="317891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8773842" y="186401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8877140" y="182495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3857533" y="528562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3979324" y="527583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cxnSp>
        <p:nvCxnSpPr>
          <p:cNvPr id="396" name="Straight Arrow Connector 395"/>
          <p:cNvCxnSpPr>
            <a:cxnSpLocks/>
            <a:stCxn id="13" idx="3"/>
            <a:endCxn id="124" idx="1"/>
          </p:cNvCxnSpPr>
          <p:nvPr/>
        </p:nvCxnSpPr>
        <p:spPr>
          <a:xfrm flipV="1">
            <a:off x="2334831" y="3682434"/>
            <a:ext cx="3079980" cy="298265"/>
          </a:xfrm>
          <a:prstGeom prst="straightConnector1">
            <a:avLst/>
          </a:prstGeom>
          <a:noFill/>
          <a:ln w="12700" cap="flat" cmpd="sng" algn="ctr">
            <a:solidFill>
              <a:sysClr val="windowText" lastClr="000000"/>
            </a:solidFill>
            <a:prstDash val="solid"/>
            <a:miter lim="800000"/>
            <a:tailEnd type="triangle"/>
          </a:ln>
          <a:effectLst/>
        </p:spPr>
      </p:cxnSp>
      <p:cxnSp>
        <p:nvCxnSpPr>
          <p:cNvPr id="397" name="Straight Arrow Connector 396"/>
          <p:cNvCxnSpPr>
            <a:cxnSpLocks/>
            <a:stCxn id="124" idx="3"/>
          </p:cNvCxnSpPr>
          <p:nvPr/>
        </p:nvCxnSpPr>
        <p:spPr>
          <a:xfrm>
            <a:off x="7848555" y="3682434"/>
            <a:ext cx="1116100" cy="1517769"/>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8907249" y="3954639"/>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399" name="Rectangle 398"/>
          <p:cNvSpPr/>
          <p:nvPr/>
        </p:nvSpPr>
        <p:spPr>
          <a:xfrm>
            <a:off x="8867339" y="2600171"/>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401" name="Rectangle 400"/>
          <p:cNvSpPr/>
          <p:nvPr/>
        </p:nvSpPr>
        <p:spPr>
          <a:xfrm>
            <a:off x="8907249" y="345585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8905392" y="209552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3918159" y="562417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8773842" y="456394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8877140" y="452488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6" name="Rectangle 85"/>
          <p:cNvSpPr/>
          <p:nvPr/>
        </p:nvSpPr>
        <p:spPr>
          <a:xfrm>
            <a:off x="8867339" y="5300096"/>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87" name="Rectangle 86"/>
          <p:cNvSpPr/>
          <p:nvPr/>
        </p:nvSpPr>
        <p:spPr>
          <a:xfrm>
            <a:off x="8905392" y="479544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8943922" y="501730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5319655" y="569202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698192" y="3186221"/>
            <a:ext cx="206498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SPA </a:t>
            </a:r>
            <a:r>
              <a:rPr kumimoji="0" lang="en-US" sz="1600" b="1" i="0" u="none" strike="noStrike" kern="1200" cap="none" spc="0" normalizeH="0" baseline="0" noProof="0" dirty="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08" name="Rectangle 107"/>
          <p:cNvSpPr/>
          <p:nvPr/>
        </p:nvSpPr>
        <p:spPr>
          <a:xfrm>
            <a:off x="868201" y="4393480"/>
            <a:ext cx="179510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JavaScript / Angular.js</a:t>
            </a:r>
          </a:p>
        </p:txBody>
      </p:sp>
      <p:cxnSp>
        <p:nvCxnSpPr>
          <p:cNvPr id="137" name="Straight Arrow Connector 136"/>
          <p:cNvCxnSpPr>
            <a:cxnSpLocks/>
            <a:stCxn id="124" idx="3"/>
          </p:cNvCxnSpPr>
          <p:nvPr/>
        </p:nvCxnSpPr>
        <p:spPr>
          <a:xfrm flipV="1">
            <a:off x="7848555" y="2496738"/>
            <a:ext cx="1058665" cy="1185696"/>
          </a:xfrm>
          <a:prstGeom prst="straightConnector1">
            <a:avLst/>
          </a:prstGeom>
          <a:noFill/>
          <a:ln w="12700" cap="flat" cmpd="sng" algn="ctr">
            <a:solidFill>
              <a:sysClr val="windowText" lastClr="000000"/>
            </a:solidFill>
            <a:prstDash val="solid"/>
            <a:miter lim="800000"/>
            <a:tailEnd type="triangle"/>
          </a:ln>
          <a:effectLst/>
        </p:spPr>
      </p:cxnSp>
      <p:cxnSp>
        <p:nvCxnSpPr>
          <p:cNvPr id="138" name="Straight Arrow Connector 137"/>
          <p:cNvCxnSpPr>
            <a:cxnSpLocks/>
            <a:stCxn id="124" idx="3"/>
          </p:cNvCxnSpPr>
          <p:nvPr/>
        </p:nvCxnSpPr>
        <p:spPr>
          <a:xfrm>
            <a:off x="7848555" y="3682434"/>
            <a:ext cx="1058665" cy="151283"/>
          </a:xfrm>
          <a:prstGeom prst="straightConnector1">
            <a:avLst/>
          </a:prstGeom>
          <a:noFill/>
          <a:ln w="12700" cap="flat" cmpd="sng" algn="ctr">
            <a:solidFill>
              <a:sysClr val="windowText" lastClr="000000"/>
            </a:solidFill>
            <a:prstDash val="solid"/>
            <a:miter lim="800000"/>
            <a:tailEnd type="triangle"/>
          </a:ln>
          <a:effectLst/>
        </p:spPr>
      </p:cxnSp>
      <p:pic>
        <p:nvPicPr>
          <p:cNvPr id="13" name="Picture 12"/>
          <p:cNvPicPr>
            <a:picLocks noChangeAspect="1"/>
          </p:cNvPicPr>
          <p:nvPr/>
        </p:nvPicPr>
        <p:blipFill>
          <a:blip r:embed="rId3"/>
          <a:stretch>
            <a:fillRect/>
          </a:stretch>
        </p:blipFill>
        <p:spPr>
          <a:xfrm>
            <a:off x="1196680" y="3534562"/>
            <a:ext cx="1138151" cy="892274"/>
          </a:xfrm>
          <a:prstGeom prst="rect">
            <a:avLst/>
          </a:prstGeom>
          <a:ln w="3175">
            <a:solidFill>
              <a:schemeClr val="tx1">
                <a:lumMod val="50000"/>
              </a:schemeClr>
            </a:solidFill>
          </a:ln>
        </p:spPr>
      </p:pic>
      <p:grpSp>
        <p:nvGrpSpPr>
          <p:cNvPr id="16" name="Group 15"/>
          <p:cNvGrpSpPr/>
          <p:nvPr/>
        </p:nvGrpSpPr>
        <p:grpSpPr>
          <a:xfrm>
            <a:off x="1395825" y="1473670"/>
            <a:ext cx="651967" cy="1393532"/>
            <a:chOff x="2606432" y="2395597"/>
            <a:chExt cx="651967" cy="1393532"/>
          </a:xfrm>
        </p:grpSpPr>
        <p:pic>
          <p:nvPicPr>
            <p:cNvPr id="15" name="Picture 14"/>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5"/>
            <a:stretch>
              <a:fillRect/>
            </a:stretch>
          </p:blipFill>
          <p:spPr>
            <a:xfrm>
              <a:off x="2639938" y="2573457"/>
              <a:ext cx="577194" cy="1037812"/>
            </a:xfrm>
            <a:prstGeom prst="rect">
              <a:avLst/>
            </a:prstGeom>
          </p:spPr>
        </p:pic>
      </p:grpSp>
      <p:sp>
        <p:nvSpPr>
          <p:cNvPr id="151" name="Rectangle 150"/>
          <p:cNvSpPr/>
          <p:nvPr/>
        </p:nvSpPr>
        <p:spPr>
          <a:xfrm>
            <a:off x="756532" y="1218219"/>
            <a:ext cx="19271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Mobile App</a:t>
            </a:r>
          </a:p>
        </p:txBody>
      </p:sp>
      <p:cxnSp>
        <p:nvCxnSpPr>
          <p:cNvPr id="168" name="Straight Arrow Connector 167"/>
          <p:cNvCxnSpPr>
            <a:cxnSpLocks/>
            <a:stCxn id="14" idx="3"/>
          </p:cNvCxnSpPr>
          <p:nvPr/>
        </p:nvCxnSpPr>
        <p:spPr>
          <a:xfrm>
            <a:off x="2006525" y="2170436"/>
            <a:ext cx="3384657" cy="1336181"/>
          </a:xfrm>
          <a:prstGeom prst="straightConnector1">
            <a:avLst/>
          </a:prstGeom>
          <a:noFill/>
          <a:ln w="12700" cap="flat" cmpd="sng" algn="ctr">
            <a:solidFill>
              <a:sysClr val="windowText" lastClr="000000"/>
            </a:solidFill>
            <a:prstDash val="solid"/>
            <a:miter lim="800000"/>
            <a:tailEnd type="triangle"/>
          </a:ln>
          <a:effectLst/>
        </p:spPr>
      </p:cxnSp>
      <p:sp>
        <p:nvSpPr>
          <p:cNvPr id="124" name="Rounded Rectangle 66"/>
          <p:cNvSpPr/>
          <p:nvPr/>
        </p:nvSpPr>
        <p:spPr bwMode="auto">
          <a:xfrm>
            <a:off x="5414811" y="321445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5536602" y="320467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6654999" y="354068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146" name="Rectangle 145"/>
          <p:cNvSpPr/>
          <p:nvPr/>
        </p:nvSpPr>
        <p:spPr>
          <a:xfrm>
            <a:off x="5821929" y="3890867"/>
            <a:ext cx="813043" cy="276999"/>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cxnSp>
        <p:nvCxnSpPr>
          <p:cNvPr id="147" name="Straight Arrow Connector 146"/>
          <p:cNvCxnSpPr>
            <a:cxnSpLocks/>
          </p:cNvCxnSpPr>
          <p:nvPr/>
        </p:nvCxnSpPr>
        <p:spPr>
          <a:xfrm flipV="1">
            <a:off x="5118126" y="4137941"/>
            <a:ext cx="590586" cy="1264480"/>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3471444" y="144806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2" name="Rectangle 71"/>
          <p:cNvSpPr/>
          <p:nvPr/>
        </p:nvSpPr>
        <p:spPr>
          <a:xfrm>
            <a:off x="748781" y="5008097"/>
            <a:ext cx="2222761" cy="338554"/>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Traditional </a:t>
            </a:r>
            <a:r>
              <a:rPr kumimoji="0" lang="en-US" sz="1600" b="1" i="0" u="none" strike="noStrike" kern="1200" cap="none" spc="0" normalizeH="0" baseline="0" noProof="0" dirty="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bwMode="auto">
          <a:xfrm>
            <a:off x="1224417" y="5326249"/>
            <a:ext cx="1185501" cy="854052"/>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50000"/>
                  </a:srgbClr>
                </a:solidFill>
                <a:effectLst/>
                <a:uLnTx/>
                <a:uFillTx/>
                <a:latin typeface="Segoe UI"/>
                <a:ea typeface="+mn-ea"/>
                <a:cs typeface="+mn-cs"/>
              </a:rPr>
              <a:t>Browser</a:t>
            </a:r>
          </a:p>
        </p:txBody>
      </p:sp>
      <p:cxnSp>
        <p:nvCxnSpPr>
          <p:cNvPr id="74" name="Straight Arrow Connector 73"/>
          <p:cNvCxnSpPr>
            <a:cxnSpLocks/>
            <a:stCxn id="5" idx="3"/>
            <a:endCxn id="391" idx="1"/>
          </p:cNvCxnSpPr>
          <p:nvPr/>
        </p:nvCxnSpPr>
        <p:spPr>
          <a:xfrm>
            <a:off x="2409918" y="5753275"/>
            <a:ext cx="1447615" cy="323"/>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80" name="Rectangle 79"/>
          <p:cNvSpPr/>
          <p:nvPr/>
        </p:nvSpPr>
        <p:spPr>
          <a:xfrm>
            <a:off x="1545812" y="6180301"/>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HTML</a:t>
            </a:r>
          </a:p>
        </p:txBody>
      </p:sp>
      <p:sp>
        <p:nvSpPr>
          <p:cNvPr id="81" name="Rectangle 80"/>
          <p:cNvSpPr/>
          <p:nvPr/>
        </p:nvSpPr>
        <p:spPr>
          <a:xfrm>
            <a:off x="2626477" y="5722305"/>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HTML</a:t>
            </a:r>
          </a:p>
        </p:txBody>
      </p:sp>
      <p:sp>
        <p:nvSpPr>
          <p:cNvPr id="82" name="Rectangle 81"/>
          <p:cNvSpPr/>
          <p:nvPr/>
        </p:nvSpPr>
        <p:spPr>
          <a:xfrm>
            <a:off x="2554120" y="3949111"/>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JSON</a:t>
            </a:r>
          </a:p>
        </p:txBody>
      </p:sp>
      <p:sp>
        <p:nvSpPr>
          <p:cNvPr id="83" name="Rectangle 82"/>
          <p:cNvSpPr/>
          <p:nvPr/>
        </p:nvSpPr>
        <p:spPr>
          <a:xfrm>
            <a:off x="2580176" y="2200185"/>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JSON</a:t>
            </a:r>
          </a:p>
        </p:txBody>
      </p:sp>
      <p:sp>
        <p:nvSpPr>
          <p:cNvPr id="75" name="Rectangle 74"/>
          <p:cNvSpPr/>
          <p:nvPr/>
        </p:nvSpPr>
        <p:spPr>
          <a:xfrm>
            <a:off x="0" y="102054"/>
            <a:ext cx="12436475" cy="95410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Segoe UI"/>
                <a:ea typeface="+mn-ea"/>
                <a:cs typeface="+mn-cs"/>
              </a:rPr>
              <a:t>Request/Response Communication for Live Queries and Updates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Segoe UI Light"/>
                <a:ea typeface="+mn-ea"/>
                <a:cs typeface="+mn-cs"/>
              </a:rPr>
              <a:t>HTTP based Services</a:t>
            </a:r>
          </a:p>
        </p:txBody>
      </p:sp>
      <p:sp>
        <p:nvSpPr>
          <p:cNvPr id="76" name="Rectangle 75"/>
          <p:cNvSpPr/>
          <p:nvPr/>
        </p:nvSpPr>
        <p:spPr>
          <a:xfrm>
            <a:off x="4478887" y="3828878"/>
            <a:ext cx="722890"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HTTP</a:t>
            </a:r>
          </a:p>
        </p:txBody>
      </p:sp>
      <p:sp>
        <p:nvSpPr>
          <p:cNvPr id="77" name="Rectangle 76"/>
          <p:cNvSpPr/>
          <p:nvPr/>
        </p:nvSpPr>
        <p:spPr>
          <a:xfrm>
            <a:off x="4179064" y="4157486"/>
            <a:ext cx="1432828"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7193232" y="4336068"/>
            <a:ext cx="1432828"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grpSp>
        <p:nvGrpSpPr>
          <p:cNvPr id="3" name="Group 2"/>
          <p:cNvGrpSpPr/>
          <p:nvPr/>
        </p:nvGrpSpPr>
        <p:grpSpPr>
          <a:xfrm>
            <a:off x="6564434" y="5570610"/>
            <a:ext cx="2917512" cy="877582"/>
            <a:chOff x="6564434" y="5570610"/>
            <a:chExt cx="2917512" cy="877582"/>
          </a:xfrm>
        </p:grpSpPr>
        <p:sp>
          <p:nvSpPr>
            <p:cNvPr id="2" name="Speech Bubble: Rectangle with Corners Rounded 1"/>
            <p:cNvSpPr/>
            <p:nvPr/>
          </p:nvSpPr>
          <p:spPr bwMode="auto">
            <a:xfrm>
              <a:off x="6564434" y="5570610"/>
              <a:ext cx="2857203" cy="872222"/>
            </a:xfrm>
            <a:prstGeom prst="wedgeRoundRectCallout">
              <a:avLst>
                <a:gd name="adj1" fmla="val -80973"/>
                <a:gd name="adj2" fmla="val -147171"/>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sp>
          <p:nvSpPr>
            <p:cNvPr id="79" name="Speech Bubble: Rectangle with Corners Rounded 78"/>
            <p:cNvSpPr/>
            <p:nvPr/>
          </p:nvSpPr>
          <p:spPr bwMode="auto">
            <a:xfrm>
              <a:off x="6624743" y="5575970"/>
              <a:ext cx="2857203" cy="872222"/>
            </a:xfrm>
            <a:prstGeom prst="wedgeRoundRectCallout">
              <a:avLst>
                <a:gd name="adj1" fmla="val -4079"/>
                <a:gd name="adj2" fmla="val -12887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grpSp>
      <p:sp>
        <p:nvSpPr>
          <p:cNvPr id="100" name="Speech Bubble: Rectangle with Corners Rounded 99"/>
          <p:cNvSpPr/>
          <p:nvPr/>
        </p:nvSpPr>
        <p:spPr bwMode="auto">
          <a:xfrm>
            <a:off x="4765920" y="1688883"/>
            <a:ext cx="3648452" cy="1046124"/>
          </a:xfrm>
          <a:prstGeom prst="wedgeRoundRectCallout">
            <a:avLst>
              <a:gd name="adj1" fmla="val 45374"/>
              <a:gd name="adj2" fmla="val 9064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With</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Retries w/ exponential </a:t>
            </a:r>
            <a:r>
              <a:rPr kumimoji="0" lang="en-US" sz="2000" b="0" i="0" u="none" strike="noStrike" kern="1200" cap="none" spc="0" normalizeH="0" baseline="0" noProof="0" dirty="0" err="1">
                <a:ln>
                  <a:noFill/>
                </a:ln>
                <a:gradFill>
                  <a:gsLst>
                    <a:gs pos="5439">
                      <a:srgbClr val="F8F8F8"/>
                    </a:gs>
                    <a:gs pos="10000">
                      <a:srgbClr val="F8F8F8"/>
                    </a:gs>
                  </a:gsLst>
                  <a:lin ang="5400000" scaled="0"/>
                </a:gradFill>
                <a:effectLst/>
                <a:uLnTx/>
                <a:uFillTx/>
                <a:latin typeface="Segoe UI"/>
                <a:ea typeface="+mn-ea"/>
                <a:cs typeface="+mn-cs"/>
              </a:rPr>
              <a:t>backoff</a:t>
            </a: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 &amp; Circuit-Breakers</a:t>
            </a:r>
          </a:p>
        </p:txBody>
      </p:sp>
    </p:spTree>
    <p:extLst>
      <p:ext uri="{BB962C8B-B14F-4D97-AF65-F5344CB8AC3E}">
        <p14:creationId xmlns:p14="http://schemas.microsoft.com/office/powerpoint/2010/main" val="78394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100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fill="hold"/>
                                        <p:tgtEl>
                                          <p:spTgt spid="100"/>
                                        </p:tgtEl>
                                        <p:attrNameLst>
                                          <p:attrName>ppt_x</p:attrName>
                                        </p:attrNameLst>
                                      </p:cBhvr>
                                      <p:tavLst>
                                        <p:tav tm="0">
                                          <p:val>
                                            <p:strVal val="#ppt_x"/>
                                          </p:val>
                                        </p:tav>
                                        <p:tav tm="100000">
                                          <p:val>
                                            <p:strVal val="#ppt_x"/>
                                          </p:val>
                                        </p:tav>
                                      </p:tavLst>
                                    </p:anim>
                                    <p:anim calcmode="lin" valueType="num">
                                      <p:cBhvr additive="base">
                                        <p:cTn id="13"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ounded Rectangle 66"/>
          <p:cNvSpPr/>
          <p:nvPr/>
        </p:nvSpPr>
        <p:spPr bwMode="auto">
          <a:xfrm>
            <a:off x="293859" y="3119696"/>
            <a:ext cx="2028692" cy="1632878"/>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3439790" y="1389882"/>
            <a:ext cx="8417247" cy="469818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96" name="Straight Arrow Connector 395"/>
          <p:cNvCxnSpPr>
            <a:cxnSpLocks/>
            <a:stCxn id="13" idx="3"/>
          </p:cNvCxnSpPr>
          <p:nvPr/>
        </p:nvCxnSpPr>
        <p:spPr>
          <a:xfrm>
            <a:off x="1862820" y="3925336"/>
            <a:ext cx="1933146" cy="1"/>
          </a:xfrm>
          <a:prstGeom prst="straightConnector1">
            <a:avLst/>
          </a:prstGeom>
          <a:noFill/>
          <a:ln w="12700" cap="flat" cmpd="sng" algn="ctr">
            <a:solidFill>
              <a:sysClr val="windowText" lastClr="000000"/>
            </a:solidFill>
            <a:prstDash val="solid"/>
            <a:miter lim="800000"/>
            <a:tailEnd type="triangle"/>
          </a:ln>
          <a:effectLst/>
        </p:spPr>
      </p:cxnSp>
      <p:sp>
        <p:nvSpPr>
          <p:cNvPr id="404" name="Rectangle 403"/>
          <p:cNvSpPr/>
          <p:nvPr/>
        </p:nvSpPr>
        <p:spPr>
          <a:xfrm>
            <a:off x="2287892" y="3677367"/>
            <a:ext cx="111094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HTTP requests</a:t>
            </a:r>
          </a:p>
        </p:txBody>
      </p:sp>
      <p:grpSp>
        <p:nvGrpSpPr>
          <p:cNvPr id="94" name="Group 93"/>
          <p:cNvGrpSpPr>
            <a:grpSpLocks noChangeAspect="1"/>
          </p:cNvGrpSpPr>
          <p:nvPr/>
        </p:nvGrpSpPr>
        <p:grpSpPr>
          <a:xfrm>
            <a:off x="3836575" y="3687319"/>
            <a:ext cx="849178" cy="476034"/>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809893" y="3090798"/>
            <a:ext cx="96770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Browser</a:t>
            </a:r>
          </a:p>
        </p:txBody>
      </p:sp>
      <p:sp>
        <p:nvSpPr>
          <p:cNvPr id="108" name="Rectangle 107"/>
          <p:cNvSpPr/>
          <p:nvPr/>
        </p:nvSpPr>
        <p:spPr>
          <a:xfrm>
            <a:off x="427037" y="4368829"/>
            <a:ext cx="1633396"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Submit Order page</a:t>
            </a:r>
          </a:p>
        </p:txBody>
      </p:sp>
      <p:pic>
        <p:nvPicPr>
          <p:cNvPr id="13" name="Picture 12"/>
          <p:cNvPicPr>
            <a:picLocks noChangeAspect="1"/>
          </p:cNvPicPr>
          <p:nvPr/>
        </p:nvPicPr>
        <p:blipFill>
          <a:blip r:embed="rId3"/>
          <a:stretch>
            <a:fillRect/>
          </a:stretch>
        </p:blipFill>
        <p:spPr>
          <a:xfrm>
            <a:off x="724669" y="3479199"/>
            <a:ext cx="1138151" cy="892274"/>
          </a:xfrm>
          <a:prstGeom prst="rect">
            <a:avLst/>
          </a:prstGeom>
          <a:ln w="3175">
            <a:solidFill>
              <a:schemeClr val="tx1">
                <a:lumMod val="50000"/>
              </a:schemeClr>
            </a:solidFill>
          </a:ln>
        </p:spPr>
      </p:pic>
      <p:sp>
        <p:nvSpPr>
          <p:cNvPr id="148" name="Rectangle 147"/>
          <p:cNvSpPr/>
          <p:nvPr/>
        </p:nvSpPr>
        <p:spPr>
          <a:xfrm>
            <a:off x="3586883" y="1527056"/>
            <a:ext cx="2981009"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Backend / Orchestrator</a:t>
            </a:r>
          </a:p>
        </p:txBody>
      </p:sp>
      <p:sp>
        <p:nvSpPr>
          <p:cNvPr id="76" name="Rectangle 75"/>
          <p:cNvSpPr/>
          <p:nvPr/>
        </p:nvSpPr>
        <p:spPr>
          <a:xfrm>
            <a:off x="3757549" y="3340108"/>
            <a:ext cx="997966" cy="338554"/>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Web App</a:t>
            </a:r>
          </a:p>
        </p:txBody>
      </p:sp>
      <p:sp>
        <p:nvSpPr>
          <p:cNvPr id="126" name="Rectangle 125"/>
          <p:cNvSpPr/>
          <p:nvPr/>
        </p:nvSpPr>
        <p:spPr>
          <a:xfrm>
            <a:off x="872893" y="2606950"/>
            <a:ext cx="870623"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Customers</a:t>
            </a:r>
          </a:p>
        </p:txBody>
      </p:sp>
      <p:grpSp>
        <p:nvGrpSpPr>
          <p:cNvPr id="127" name="Group 126"/>
          <p:cNvGrpSpPr>
            <a:grpSpLocks noChangeAspect="1"/>
          </p:cNvGrpSpPr>
          <p:nvPr/>
        </p:nvGrpSpPr>
        <p:grpSpPr>
          <a:xfrm>
            <a:off x="7570151" y="3346458"/>
            <a:ext cx="1730372" cy="945717"/>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56" name="Group 155"/>
              <p:cNvGrpSpPr/>
              <p:nvPr/>
            </p:nvGrpSpPr>
            <p:grpSpPr>
              <a:xfrm>
                <a:off x="1601399" y="2288295"/>
                <a:ext cx="601248" cy="337049"/>
                <a:chOff x="3523102" y="1791568"/>
                <a:chExt cx="6746733" cy="3782104"/>
              </a:xfrm>
              <a:solidFill>
                <a:srgbClr val="002060"/>
              </a:solidFill>
            </p:grpSpPr>
            <p:sp>
              <p:nvSpPr>
                <p:cNvPr id="158" name="Rectangle 1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7" name="Hexagon 1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29" name="Group 128"/>
            <p:cNvGrpSpPr/>
            <p:nvPr/>
          </p:nvGrpSpPr>
          <p:grpSpPr>
            <a:xfrm>
              <a:off x="4966685" y="2805221"/>
              <a:ext cx="601248" cy="337049"/>
              <a:chOff x="2886562" y="2288295"/>
              <a:chExt cx="601248" cy="337049"/>
            </a:xfrm>
          </p:grpSpPr>
          <p:grpSp>
            <p:nvGrpSpPr>
              <p:cNvPr id="149" name="Group 148"/>
              <p:cNvGrpSpPr/>
              <p:nvPr/>
            </p:nvGrpSpPr>
            <p:grpSpPr>
              <a:xfrm>
                <a:off x="2886562" y="2288295"/>
                <a:ext cx="601248" cy="337049"/>
                <a:chOff x="3523102" y="1791568"/>
                <a:chExt cx="6746733" cy="3782104"/>
              </a:xfrm>
              <a:solidFill>
                <a:srgbClr val="7030A0"/>
              </a:solidFill>
            </p:grpSpPr>
            <p:sp>
              <p:nvSpPr>
                <p:cNvPr id="153" name="Rectangle 1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2" name="Hexagon 15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0" name="Group 129"/>
            <p:cNvGrpSpPr/>
            <p:nvPr/>
          </p:nvGrpSpPr>
          <p:grpSpPr>
            <a:xfrm>
              <a:off x="4316582" y="3153953"/>
              <a:ext cx="601248" cy="337049"/>
              <a:chOff x="2240670" y="2657736"/>
              <a:chExt cx="601248" cy="337049"/>
            </a:xfrm>
          </p:grpSpPr>
          <p:grpSp>
            <p:nvGrpSpPr>
              <p:cNvPr id="141" name="Group 140"/>
              <p:cNvGrpSpPr/>
              <p:nvPr/>
            </p:nvGrpSpPr>
            <p:grpSpPr>
              <a:xfrm>
                <a:off x="2240670" y="2657736"/>
                <a:ext cx="601248" cy="337049"/>
                <a:chOff x="3523102" y="1791568"/>
                <a:chExt cx="6746733" cy="3782104"/>
              </a:xfrm>
              <a:solidFill>
                <a:srgbClr val="FFC000"/>
              </a:solidFill>
            </p:grpSpPr>
            <p:sp>
              <p:nvSpPr>
                <p:cNvPr id="143" name="Rectangle 1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2" name="Hexagon 14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1" name="Group 130"/>
            <p:cNvGrpSpPr/>
            <p:nvPr/>
          </p:nvGrpSpPr>
          <p:grpSpPr>
            <a:xfrm>
              <a:off x="4970094" y="3153953"/>
              <a:ext cx="601248" cy="337049"/>
              <a:chOff x="1596268" y="2657736"/>
              <a:chExt cx="601248" cy="337049"/>
            </a:xfrm>
          </p:grpSpPr>
          <p:grpSp>
            <p:nvGrpSpPr>
              <p:cNvPr id="132" name="Group 131"/>
              <p:cNvGrpSpPr/>
              <p:nvPr/>
            </p:nvGrpSpPr>
            <p:grpSpPr>
              <a:xfrm>
                <a:off x="1596268" y="2657736"/>
                <a:ext cx="601248" cy="337049"/>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3" name="Hexagon 13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61" name="Group 160"/>
          <p:cNvGrpSpPr>
            <a:grpSpLocks noChangeAspect="1"/>
          </p:cNvGrpSpPr>
          <p:nvPr/>
        </p:nvGrpSpPr>
        <p:grpSpPr>
          <a:xfrm>
            <a:off x="5753311" y="2312191"/>
            <a:ext cx="1741867" cy="960295"/>
            <a:chOff x="5920701" y="3649757"/>
            <a:chExt cx="1263104" cy="696352"/>
          </a:xfrm>
        </p:grpSpPr>
        <p:grpSp>
          <p:nvGrpSpPr>
            <p:cNvPr id="162" name="Group 161"/>
            <p:cNvGrpSpPr/>
            <p:nvPr/>
          </p:nvGrpSpPr>
          <p:grpSpPr>
            <a:xfrm>
              <a:off x="5924671" y="3655788"/>
              <a:ext cx="601248" cy="337049"/>
              <a:chOff x="1601399" y="2288295"/>
              <a:chExt cx="601248" cy="337049"/>
            </a:xfrm>
          </p:grpSpPr>
          <p:grpSp>
            <p:nvGrpSpPr>
              <p:cNvPr id="182" name="Group 181"/>
              <p:cNvGrpSpPr/>
              <p:nvPr/>
            </p:nvGrpSpPr>
            <p:grpSpPr>
              <a:xfrm>
                <a:off x="1601399" y="2288295"/>
                <a:ext cx="601248" cy="337049"/>
                <a:chOff x="3523102" y="1791568"/>
                <a:chExt cx="6746733" cy="3782104"/>
              </a:xfrm>
              <a:solidFill>
                <a:srgbClr val="002060"/>
              </a:solidFill>
            </p:grpSpPr>
            <p:sp>
              <p:nvSpPr>
                <p:cNvPr id="184" name="Rectangle 1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3" name="Hexagon 18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3" name="Group 162"/>
            <p:cNvGrpSpPr/>
            <p:nvPr/>
          </p:nvGrpSpPr>
          <p:grpSpPr>
            <a:xfrm>
              <a:off x="5920701" y="4009060"/>
              <a:ext cx="601248" cy="337049"/>
              <a:chOff x="2886562" y="2288295"/>
              <a:chExt cx="601248" cy="337049"/>
            </a:xfrm>
          </p:grpSpPr>
          <p:grpSp>
            <p:nvGrpSpPr>
              <p:cNvPr id="177" name="Group 176"/>
              <p:cNvGrpSpPr/>
              <p:nvPr/>
            </p:nvGrpSpPr>
            <p:grpSpPr>
              <a:xfrm>
                <a:off x="2886562" y="2288295"/>
                <a:ext cx="601248" cy="337049"/>
                <a:chOff x="3523102" y="1791568"/>
                <a:chExt cx="6746733" cy="3782104"/>
              </a:xfrm>
              <a:solidFill>
                <a:srgbClr val="7030A0"/>
              </a:solidFill>
            </p:grpSpPr>
            <p:sp>
              <p:nvSpPr>
                <p:cNvPr id="179" name="Rectangle 1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8" name="Hexagon 1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4" name="Group 163"/>
            <p:cNvGrpSpPr/>
            <p:nvPr/>
          </p:nvGrpSpPr>
          <p:grpSpPr>
            <a:xfrm>
              <a:off x="6582557" y="3649757"/>
              <a:ext cx="601248" cy="337049"/>
              <a:chOff x="2240670" y="2657736"/>
              <a:chExt cx="601248" cy="337049"/>
            </a:xfrm>
          </p:grpSpPr>
          <p:grpSp>
            <p:nvGrpSpPr>
              <p:cNvPr id="172" name="Group 171"/>
              <p:cNvGrpSpPr/>
              <p:nvPr/>
            </p:nvGrpSpPr>
            <p:grpSpPr>
              <a:xfrm>
                <a:off x="2240670" y="2657736"/>
                <a:ext cx="601248" cy="337049"/>
                <a:chOff x="3523102" y="1791568"/>
                <a:chExt cx="6746733" cy="3782104"/>
              </a:xfrm>
              <a:solidFill>
                <a:srgbClr val="FFC00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3" name="Hexagon 17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5" name="Group 164"/>
            <p:cNvGrpSpPr/>
            <p:nvPr/>
          </p:nvGrpSpPr>
          <p:grpSpPr>
            <a:xfrm>
              <a:off x="6578192" y="4004520"/>
              <a:ext cx="601248" cy="337049"/>
              <a:chOff x="1596268" y="2657736"/>
              <a:chExt cx="601248" cy="337049"/>
            </a:xfrm>
          </p:grpSpPr>
          <p:grpSp>
            <p:nvGrpSpPr>
              <p:cNvPr id="166" name="Group 165"/>
              <p:cNvGrpSpPr/>
              <p:nvPr/>
            </p:nvGrpSpPr>
            <p:grpSpPr>
              <a:xfrm>
                <a:off x="1596268" y="2657736"/>
                <a:ext cx="601248" cy="337049"/>
                <a:chOff x="3523102" y="1791568"/>
                <a:chExt cx="6746733" cy="3782104"/>
              </a:xfrm>
              <a:solidFill>
                <a:srgbClr val="00B050"/>
              </a:solidFill>
            </p:grpSpPr>
            <p:sp>
              <p:nvSpPr>
                <p:cNvPr id="169" name="Rectangle 1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7" name="Hexagon 166"/>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87" name="Group 186"/>
          <p:cNvGrpSpPr>
            <a:grpSpLocks noChangeAspect="1"/>
          </p:cNvGrpSpPr>
          <p:nvPr/>
        </p:nvGrpSpPr>
        <p:grpSpPr>
          <a:xfrm>
            <a:off x="7578879" y="2312452"/>
            <a:ext cx="1730372" cy="945717"/>
            <a:chOff x="5916784" y="4687983"/>
            <a:chExt cx="1254769" cy="685781"/>
          </a:xfrm>
        </p:grpSpPr>
        <p:grpSp>
          <p:nvGrpSpPr>
            <p:cNvPr id="188" name="Group 187"/>
            <p:cNvGrpSpPr/>
            <p:nvPr/>
          </p:nvGrpSpPr>
          <p:grpSpPr>
            <a:xfrm>
              <a:off x="5916784" y="4687983"/>
              <a:ext cx="601248" cy="337049"/>
              <a:chOff x="1601399" y="2288295"/>
              <a:chExt cx="601248" cy="337049"/>
            </a:xfrm>
          </p:grpSpPr>
          <p:grpSp>
            <p:nvGrpSpPr>
              <p:cNvPr id="207" name="Group 206"/>
              <p:cNvGrpSpPr/>
              <p:nvPr/>
            </p:nvGrpSpPr>
            <p:grpSpPr>
              <a:xfrm>
                <a:off x="1601399" y="2288295"/>
                <a:ext cx="601248" cy="337049"/>
                <a:chOff x="3523102" y="1791568"/>
                <a:chExt cx="6746733" cy="3782104"/>
              </a:xfrm>
              <a:solidFill>
                <a:srgbClr val="002060"/>
              </a:solidFill>
            </p:grpSpPr>
            <p:sp>
              <p:nvSpPr>
                <p:cNvPr id="209" name="Rectangle 2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8" name="Hexagon 2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9" name="Group 188"/>
            <p:cNvGrpSpPr/>
            <p:nvPr/>
          </p:nvGrpSpPr>
          <p:grpSpPr>
            <a:xfrm>
              <a:off x="6566896" y="4687983"/>
              <a:ext cx="601248" cy="337049"/>
              <a:chOff x="2886562" y="2288295"/>
              <a:chExt cx="601248" cy="337049"/>
            </a:xfrm>
          </p:grpSpPr>
          <p:grpSp>
            <p:nvGrpSpPr>
              <p:cNvPr id="202" name="Group 201"/>
              <p:cNvGrpSpPr/>
              <p:nvPr/>
            </p:nvGrpSpPr>
            <p:grpSpPr>
              <a:xfrm>
                <a:off x="2886562" y="2288295"/>
                <a:ext cx="601248" cy="337049"/>
                <a:chOff x="3523102" y="1791568"/>
                <a:chExt cx="6746733" cy="3782104"/>
              </a:xfrm>
              <a:solidFill>
                <a:srgbClr val="7030A0"/>
              </a:solidFill>
            </p:grpSpPr>
            <p:sp>
              <p:nvSpPr>
                <p:cNvPr id="204" name="Rectangle 2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3" name="Hexagon 2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0" name="Group 189"/>
            <p:cNvGrpSpPr/>
            <p:nvPr/>
          </p:nvGrpSpPr>
          <p:grpSpPr>
            <a:xfrm>
              <a:off x="5916793" y="5036715"/>
              <a:ext cx="601248" cy="337049"/>
              <a:chOff x="2240670" y="2657736"/>
              <a:chExt cx="601248" cy="337049"/>
            </a:xfrm>
          </p:grpSpPr>
          <p:grpSp>
            <p:nvGrpSpPr>
              <p:cNvPr id="197" name="Group 196"/>
              <p:cNvGrpSpPr/>
              <p:nvPr/>
            </p:nvGrpSpPr>
            <p:grpSpPr>
              <a:xfrm>
                <a:off x="2240670" y="2657736"/>
                <a:ext cx="601248" cy="337049"/>
                <a:chOff x="3523102" y="1791568"/>
                <a:chExt cx="6746733" cy="3782104"/>
              </a:xfrm>
              <a:solidFill>
                <a:srgbClr val="FFC000"/>
              </a:solidFill>
            </p:grpSpPr>
            <p:sp>
              <p:nvSpPr>
                <p:cNvPr id="199" name="Rectangle 1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8" name="Hexagon 1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1" name="Group 190"/>
            <p:cNvGrpSpPr/>
            <p:nvPr/>
          </p:nvGrpSpPr>
          <p:grpSpPr>
            <a:xfrm>
              <a:off x="6570305" y="5036715"/>
              <a:ext cx="601248" cy="337049"/>
              <a:chOff x="1596268" y="2657736"/>
              <a:chExt cx="601248" cy="337049"/>
            </a:xfrm>
          </p:grpSpPr>
          <p:grpSp>
            <p:nvGrpSpPr>
              <p:cNvPr id="192" name="Group 191"/>
              <p:cNvGrpSpPr/>
              <p:nvPr/>
            </p:nvGrpSpPr>
            <p:grpSpPr>
              <a:xfrm>
                <a:off x="1596268" y="2657736"/>
                <a:ext cx="601248" cy="337049"/>
                <a:chOff x="3523102" y="1791568"/>
                <a:chExt cx="6746733" cy="3782104"/>
              </a:xfrm>
              <a:solidFill>
                <a:srgbClr val="00B050"/>
              </a:solidFill>
            </p:grpSpPr>
            <p:sp>
              <p:nvSpPr>
                <p:cNvPr id="194" name="Rectangle 1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3" name="Hexagon 1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12" name="Group 211"/>
          <p:cNvGrpSpPr>
            <a:grpSpLocks noChangeAspect="1"/>
          </p:cNvGrpSpPr>
          <p:nvPr/>
        </p:nvGrpSpPr>
        <p:grpSpPr>
          <a:xfrm>
            <a:off x="5763977" y="4351406"/>
            <a:ext cx="1716474" cy="954516"/>
            <a:chOff x="2704478" y="3656382"/>
            <a:chExt cx="1244691" cy="692161"/>
          </a:xfrm>
        </p:grpSpPr>
        <p:grpSp>
          <p:nvGrpSpPr>
            <p:cNvPr id="213" name="Group 212"/>
            <p:cNvGrpSpPr/>
            <p:nvPr/>
          </p:nvGrpSpPr>
          <p:grpSpPr>
            <a:xfrm>
              <a:off x="2711483" y="3656382"/>
              <a:ext cx="601248" cy="337049"/>
              <a:chOff x="2886562" y="2288295"/>
              <a:chExt cx="601248" cy="337049"/>
            </a:xfrm>
          </p:grpSpPr>
          <p:grpSp>
            <p:nvGrpSpPr>
              <p:cNvPr id="232" name="Group 231"/>
              <p:cNvGrpSpPr/>
              <p:nvPr/>
            </p:nvGrpSpPr>
            <p:grpSpPr>
              <a:xfrm>
                <a:off x="2886562" y="2288295"/>
                <a:ext cx="601248" cy="337049"/>
                <a:chOff x="3523102" y="1791568"/>
                <a:chExt cx="6746733" cy="3782104"/>
              </a:xfrm>
              <a:solidFill>
                <a:srgbClr val="7030A0"/>
              </a:solidFill>
            </p:grpSpPr>
            <p:sp>
              <p:nvSpPr>
                <p:cNvPr id="234" name="Rectangle 2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3" name="Hexagon 2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4" name="Group 213"/>
            <p:cNvGrpSpPr/>
            <p:nvPr/>
          </p:nvGrpSpPr>
          <p:grpSpPr>
            <a:xfrm>
              <a:off x="2704478" y="4008867"/>
              <a:ext cx="601248" cy="337049"/>
              <a:chOff x="2240670" y="2657736"/>
              <a:chExt cx="601248" cy="337049"/>
            </a:xfrm>
          </p:grpSpPr>
          <p:grpSp>
            <p:nvGrpSpPr>
              <p:cNvPr id="227" name="Group 226"/>
              <p:cNvGrpSpPr/>
              <p:nvPr/>
            </p:nvGrpSpPr>
            <p:grpSpPr>
              <a:xfrm>
                <a:off x="2240670" y="2657736"/>
                <a:ext cx="601248" cy="337049"/>
                <a:chOff x="3523102" y="1791568"/>
                <a:chExt cx="6746733" cy="3782104"/>
              </a:xfrm>
              <a:solidFill>
                <a:srgbClr val="FFC000"/>
              </a:solidFill>
            </p:grpSpPr>
            <p:sp>
              <p:nvSpPr>
                <p:cNvPr id="229" name="Rectangle 2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8" name="Hexagon 2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5" name="Group 214"/>
            <p:cNvGrpSpPr/>
            <p:nvPr/>
          </p:nvGrpSpPr>
          <p:grpSpPr>
            <a:xfrm>
              <a:off x="3347921" y="3660280"/>
              <a:ext cx="601248" cy="337049"/>
              <a:chOff x="1596268" y="2657736"/>
              <a:chExt cx="601248" cy="337049"/>
            </a:xfrm>
          </p:grpSpPr>
          <p:grpSp>
            <p:nvGrpSpPr>
              <p:cNvPr id="222" name="Group 221"/>
              <p:cNvGrpSpPr/>
              <p:nvPr/>
            </p:nvGrpSpPr>
            <p:grpSpPr>
              <a:xfrm>
                <a:off x="1596268" y="2657736"/>
                <a:ext cx="601248" cy="337049"/>
                <a:chOff x="3523102" y="1791568"/>
                <a:chExt cx="6746733" cy="3782104"/>
              </a:xfrm>
              <a:solidFill>
                <a:srgbClr val="00B050"/>
              </a:solidFill>
            </p:grpSpPr>
            <p:sp>
              <p:nvSpPr>
                <p:cNvPr id="224" name="Rectangle 2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3" name="Hexagon 2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6" name="Group 215"/>
            <p:cNvGrpSpPr/>
            <p:nvPr/>
          </p:nvGrpSpPr>
          <p:grpSpPr>
            <a:xfrm>
              <a:off x="3344923" y="4011494"/>
              <a:ext cx="601248" cy="337049"/>
              <a:chOff x="1601399" y="2288295"/>
              <a:chExt cx="601248" cy="337049"/>
            </a:xfrm>
          </p:grpSpPr>
          <p:grpSp>
            <p:nvGrpSpPr>
              <p:cNvPr id="217" name="Group 216"/>
              <p:cNvGrpSpPr/>
              <p:nvPr/>
            </p:nvGrpSpPr>
            <p:grpSpPr>
              <a:xfrm>
                <a:off x="1601399" y="2288295"/>
                <a:ext cx="601248" cy="337049"/>
                <a:chOff x="3523102" y="1791568"/>
                <a:chExt cx="6746733" cy="3782104"/>
              </a:xfrm>
              <a:solidFill>
                <a:srgbClr val="00206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8" name="Hexagon 2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37" name="Group 236"/>
          <p:cNvGrpSpPr>
            <a:grpSpLocks noChangeAspect="1"/>
          </p:cNvGrpSpPr>
          <p:nvPr/>
        </p:nvGrpSpPr>
        <p:grpSpPr>
          <a:xfrm>
            <a:off x="7566702" y="4353033"/>
            <a:ext cx="1737848" cy="957922"/>
            <a:chOff x="4290296" y="5553872"/>
            <a:chExt cx="1260190" cy="694632"/>
          </a:xfrm>
        </p:grpSpPr>
        <p:grpSp>
          <p:nvGrpSpPr>
            <p:cNvPr id="238" name="Group 237"/>
            <p:cNvGrpSpPr/>
            <p:nvPr/>
          </p:nvGrpSpPr>
          <p:grpSpPr>
            <a:xfrm>
              <a:off x="4290296" y="5554695"/>
              <a:ext cx="601248" cy="337049"/>
              <a:chOff x="2886562" y="2288295"/>
              <a:chExt cx="601248" cy="337049"/>
            </a:xfrm>
          </p:grpSpPr>
          <p:grpSp>
            <p:nvGrpSpPr>
              <p:cNvPr id="257" name="Group 256"/>
              <p:cNvGrpSpPr/>
              <p:nvPr/>
            </p:nvGrpSpPr>
            <p:grpSpPr>
              <a:xfrm>
                <a:off x="2886562" y="2288295"/>
                <a:ext cx="601248" cy="337049"/>
                <a:chOff x="3523102" y="1791568"/>
                <a:chExt cx="6746733" cy="3782104"/>
              </a:xfrm>
              <a:solidFill>
                <a:srgbClr val="7030A0"/>
              </a:solidFill>
            </p:grpSpPr>
            <p:sp>
              <p:nvSpPr>
                <p:cNvPr id="259" name="Rectangle 25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8" name="Hexagon 25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39" name="Group 238"/>
            <p:cNvGrpSpPr/>
            <p:nvPr/>
          </p:nvGrpSpPr>
          <p:grpSpPr>
            <a:xfrm>
              <a:off x="4295726" y="5911455"/>
              <a:ext cx="601248" cy="337049"/>
              <a:chOff x="2240670" y="2657736"/>
              <a:chExt cx="601248" cy="337049"/>
            </a:xfrm>
          </p:grpSpPr>
          <p:grpSp>
            <p:nvGrpSpPr>
              <p:cNvPr id="252" name="Group 251"/>
              <p:cNvGrpSpPr/>
              <p:nvPr/>
            </p:nvGrpSpPr>
            <p:grpSpPr>
              <a:xfrm>
                <a:off x="2240670" y="2657736"/>
                <a:ext cx="601248" cy="337049"/>
                <a:chOff x="3523102" y="1791568"/>
                <a:chExt cx="6746733" cy="3782104"/>
              </a:xfrm>
              <a:solidFill>
                <a:srgbClr val="FFC000"/>
              </a:solidFill>
            </p:grpSpPr>
            <p:sp>
              <p:nvSpPr>
                <p:cNvPr id="254" name="Rectangle 2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3" name="Hexagon 2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7" name="Group 246"/>
              <p:cNvGrpSpPr/>
              <p:nvPr/>
            </p:nvGrpSpPr>
            <p:grpSpPr>
              <a:xfrm>
                <a:off x="1596268" y="2657736"/>
                <a:ext cx="601248" cy="337049"/>
                <a:chOff x="3523102" y="1791568"/>
                <a:chExt cx="6746733" cy="3782104"/>
              </a:xfrm>
              <a:solidFill>
                <a:srgbClr val="00B050"/>
              </a:solidFill>
            </p:grpSpPr>
            <p:sp>
              <p:nvSpPr>
                <p:cNvPr id="249" name="Rectangle 2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8" name="Hexagon 24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1" name="Group 240"/>
            <p:cNvGrpSpPr/>
            <p:nvPr/>
          </p:nvGrpSpPr>
          <p:grpSpPr>
            <a:xfrm>
              <a:off x="4946351" y="5553872"/>
              <a:ext cx="601248" cy="337049"/>
              <a:chOff x="1601399" y="2288295"/>
              <a:chExt cx="601248" cy="337049"/>
            </a:xfrm>
          </p:grpSpPr>
          <p:grpSp>
            <p:nvGrpSpPr>
              <p:cNvPr id="242" name="Group 241"/>
              <p:cNvGrpSpPr/>
              <p:nvPr/>
            </p:nvGrpSpPr>
            <p:grpSpPr>
              <a:xfrm>
                <a:off x="1601399" y="2288295"/>
                <a:ext cx="601248" cy="337049"/>
                <a:chOff x="3523102" y="1791568"/>
                <a:chExt cx="6746733" cy="3782104"/>
              </a:xfrm>
              <a:solidFill>
                <a:srgbClr val="002060"/>
              </a:solidFill>
            </p:grpSpPr>
            <p:sp>
              <p:nvSpPr>
                <p:cNvPr id="244" name="Rectangle 24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3" name="Hexagon 24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62" name="Group 261"/>
          <p:cNvGrpSpPr>
            <a:grpSpLocks noChangeAspect="1"/>
          </p:cNvGrpSpPr>
          <p:nvPr/>
        </p:nvGrpSpPr>
        <p:grpSpPr>
          <a:xfrm>
            <a:off x="5767247" y="3341312"/>
            <a:ext cx="1729095" cy="954703"/>
            <a:chOff x="2695358" y="4721483"/>
            <a:chExt cx="1253843" cy="692297"/>
          </a:xfrm>
        </p:grpSpPr>
        <p:grpSp>
          <p:nvGrpSpPr>
            <p:cNvPr id="263" name="Group 262"/>
            <p:cNvGrpSpPr/>
            <p:nvPr/>
          </p:nvGrpSpPr>
          <p:grpSpPr>
            <a:xfrm>
              <a:off x="2701658" y="4721483"/>
              <a:ext cx="601248" cy="337049"/>
              <a:chOff x="2240670" y="2657736"/>
              <a:chExt cx="601248" cy="337049"/>
            </a:xfrm>
          </p:grpSpPr>
          <p:grpSp>
            <p:nvGrpSpPr>
              <p:cNvPr id="282" name="Group 281"/>
              <p:cNvGrpSpPr/>
              <p:nvPr/>
            </p:nvGrpSpPr>
            <p:grpSpPr>
              <a:xfrm>
                <a:off x="2240670" y="2657736"/>
                <a:ext cx="601248" cy="337049"/>
                <a:chOff x="3523102" y="1791568"/>
                <a:chExt cx="6746733" cy="3782104"/>
              </a:xfrm>
              <a:solidFill>
                <a:srgbClr val="FFC000"/>
              </a:solidFill>
            </p:grpSpPr>
            <p:sp>
              <p:nvSpPr>
                <p:cNvPr id="284" name="Rectangle 2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5"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3" name="Hexagon 28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77" name="Group 276"/>
              <p:cNvGrpSpPr/>
              <p:nvPr/>
            </p:nvGrpSpPr>
            <p:grpSpPr>
              <a:xfrm>
                <a:off x="1596268" y="2657736"/>
                <a:ext cx="601248" cy="337049"/>
                <a:chOff x="3523102" y="1791568"/>
                <a:chExt cx="6746733" cy="3782104"/>
              </a:xfrm>
              <a:solidFill>
                <a:srgbClr val="00B05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8" name="Hexagon 27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5" name="Group 264"/>
            <p:cNvGrpSpPr/>
            <p:nvPr/>
          </p:nvGrpSpPr>
          <p:grpSpPr>
            <a:xfrm>
              <a:off x="3347953" y="4728091"/>
              <a:ext cx="601248" cy="337049"/>
              <a:chOff x="2886562" y="2288295"/>
              <a:chExt cx="601248" cy="337049"/>
            </a:xfrm>
          </p:grpSpPr>
          <p:grpSp>
            <p:nvGrpSpPr>
              <p:cNvPr id="272" name="Group 271"/>
              <p:cNvGrpSpPr/>
              <p:nvPr/>
            </p:nvGrpSpPr>
            <p:grpSpPr>
              <a:xfrm>
                <a:off x="2886562" y="2288295"/>
                <a:ext cx="601248" cy="337049"/>
                <a:chOff x="3523102" y="1791568"/>
                <a:chExt cx="6746733" cy="3782104"/>
              </a:xfrm>
              <a:solidFill>
                <a:srgbClr val="7030A0"/>
              </a:solidFill>
            </p:grpSpPr>
            <p:sp>
              <p:nvSpPr>
                <p:cNvPr id="274" name="Rectangle 2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5"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6"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3" name="Hexagon 27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6" name="Group 265"/>
            <p:cNvGrpSpPr/>
            <p:nvPr/>
          </p:nvGrpSpPr>
          <p:grpSpPr>
            <a:xfrm>
              <a:off x="3344923" y="5076729"/>
              <a:ext cx="601248" cy="337049"/>
              <a:chOff x="1601399" y="2288295"/>
              <a:chExt cx="601248" cy="337049"/>
            </a:xfrm>
          </p:grpSpPr>
          <p:grpSp>
            <p:nvGrpSpPr>
              <p:cNvPr id="267" name="Group 266"/>
              <p:cNvGrpSpPr/>
              <p:nvPr/>
            </p:nvGrpSpPr>
            <p:grpSpPr>
              <a:xfrm>
                <a:off x="1601399" y="2288295"/>
                <a:ext cx="601248" cy="337049"/>
                <a:chOff x="3523102" y="1791568"/>
                <a:chExt cx="6746733" cy="3782104"/>
              </a:xfrm>
              <a:solidFill>
                <a:srgbClr val="002060"/>
              </a:solidFill>
            </p:grpSpPr>
            <p:sp>
              <p:nvSpPr>
                <p:cNvPr id="269" name="Rectangle 2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8" name="Hexagon 26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87" name="Group 286"/>
          <p:cNvGrpSpPr>
            <a:grpSpLocks noChangeAspect="1"/>
          </p:cNvGrpSpPr>
          <p:nvPr/>
        </p:nvGrpSpPr>
        <p:grpSpPr>
          <a:xfrm>
            <a:off x="9376972" y="2321274"/>
            <a:ext cx="1741867" cy="960295"/>
            <a:chOff x="5920701" y="3649757"/>
            <a:chExt cx="1263104" cy="696352"/>
          </a:xfrm>
        </p:grpSpPr>
        <p:grpSp>
          <p:nvGrpSpPr>
            <p:cNvPr id="288" name="Group 287"/>
            <p:cNvGrpSpPr/>
            <p:nvPr/>
          </p:nvGrpSpPr>
          <p:grpSpPr>
            <a:xfrm>
              <a:off x="5924671" y="3655788"/>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9" name="Group 288"/>
            <p:cNvGrpSpPr/>
            <p:nvPr/>
          </p:nvGrpSpPr>
          <p:grpSpPr>
            <a:xfrm>
              <a:off x="5920701" y="4009060"/>
              <a:ext cx="601248" cy="337049"/>
              <a:chOff x="2886562" y="2288295"/>
              <a:chExt cx="601248" cy="337049"/>
            </a:xfrm>
          </p:grpSpPr>
          <p:grpSp>
            <p:nvGrpSpPr>
              <p:cNvPr id="302" name="Group 301"/>
              <p:cNvGrpSpPr/>
              <p:nvPr/>
            </p:nvGrpSpPr>
            <p:grpSpPr>
              <a:xfrm>
                <a:off x="2886562" y="2288295"/>
                <a:ext cx="601248" cy="337049"/>
                <a:chOff x="3523102" y="1791568"/>
                <a:chExt cx="6746733" cy="3782104"/>
              </a:xfrm>
              <a:solidFill>
                <a:srgbClr val="7030A0"/>
              </a:solidFill>
            </p:grpSpPr>
            <p:sp>
              <p:nvSpPr>
                <p:cNvPr id="304" name="Rectangle 3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3" name="Hexagon 3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0" name="Group 289"/>
            <p:cNvGrpSpPr/>
            <p:nvPr/>
          </p:nvGrpSpPr>
          <p:grpSpPr>
            <a:xfrm>
              <a:off x="6582557" y="3649757"/>
              <a:ext cx="601248" cy="337049"/>
              <a:chOff x="2240670" y="2657736"/>
              <a:chExt cx="601248" cy="337049"/>
            </a:xfrm>
          </p:grpSpPr>
          <p:grpSp>
            <p:nvGrpSpPr>
              <p:cNvPr id="297" name="Group 296"/>
              <p:cNvGrpSpPr/>
              <p:nvPr/>
            </p:nvGrpSpPr>
            <p:grpSpPr>
              <a:xfrm>
                <a:off x="2240670" y="2657736"/>
                <a:ext cx="601248" cy="337049"/>
                <a:chOff x="3523102" y="1791568"/>
                <a:chExt cx="6746733" cy="3782104"/>
              </a:xfrm>
              <a:solidFill>
                <a:srgbClr val="FFC000"/>
              </a:solidFill>
            </p:grpSpPr>
            <p:sp>
              <p:nvSpPr>
                <p:cNvPr id="299" name="Rectangle 2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8" name="Hexagon 2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1" name="Group 290"/>
            <p:cNvGrpSpPr/>
            <p:nvPr/>
          </p:nvGrpSpPr>
          <p:grpSpPr>
            <a:xfrm>
              <a:off x="6578192" y="4004520"/>
              <a:ext cx="601248" cy="337049"/>
              <a:chOff x="1596268" y="2657736"/>
              <a:chExt cx="601248" cy="337049"/>
            </a:xfrm>
          </p:grpSpPr>
          <p:grpSp>
            <p:nvGrpSpPr>
              <p:cNvPr id="292" name="Group 291"/>
              <p:cNvGrpSpPr/>
              <p:nvPr/>
            </p:nvGrpSpPr>
            <p:grpSpPr>
              <a:xfrm>
                <a:off x="1596268" y="2657736"/>
                <a:ext cx="601248" cy="337049"/>
                <a:chOff x="3523102" y="1791568"/>
                <a:chExt cx="6746733" cy="3782104"/>
              </a:xfrm>
              <a:solidFill>
                <a:srgbClr val="00B050"/>
              </a:solidFill>
            </p:grpSpPr>
            <p:sp>
              <p:nvSpPr>
                <p:cNvPr id="294" name="Rectangle 2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3" name="Hexagon 2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12" name="Group 311"/>
          <p:cNvGrpSpPr>
            <a:grpSpLocks noChangeAspect="1"/>
          </p:cNvGrpSpPr>
          <p:nvPr/>
        </p:nvGrpSpPr>
        <p:grpSpPr>
          <a:xfrm>
            <a:off x="9387638" y="4360489"/>
            <a:ext cx="1716474" cy="954516"/>
            <a:chOff x="2704478" y="3656382"/>
            <a:chExt cx="1244691" cy="692161"/>
          </a:xfrm>
        </p:grpSpPr>
        <p:grpSp>
          <p:nvGrpSpPr>
            <p:cNvPr id="313" name="Group 312"/>
            <p:cNvGrpSpPr/>
            <p:nvPr/>
          </p:nvGrpSpPr>
          <p:grpSpPr>
            <a:xfrm>
              <a:off x="2711483" y="3656382"/>
              <a:ext cx="601248" cy="337049"/>
              <a:chOff x="2886562" y="2288295"/>
              <a:chExt cx="601248" cy="337049"/>
            </a:xfrm>
          </p:grpSpPr>
          <p:grpSp>
            <p:nvGrpSpPr>
              <p:cNvPr id="332" name="Group 331"/>
              <p:cNvGrpSpPr/>
              <p:nvPr/>
            </p:nvGrpSpPr>
            <p:grpSpPr>
              <a:xfrm>
                <a:off x="2886562" y="2288295"/>
                <a:ext cx="601248" cy="337049"/>
                <a:chOff x="3523102" y="1791568"/>
                <a:chExt cx="6746733" cy="3782104"/>
              </a:xfrm>
              <a:solidFill>
                <a:srgbClr val="7030A0"/>
              </a:solidFill>
            </p:grpSpPr>
            <p:sp>
              <p:nvSpPr>
                <p:cNvPr id="334" name="Rectangle 3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33" name="Hexagon 3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4" name="Group 313"/>
            <p:cNvGrpSpPr/>
            <p:nvPr/>
          </p:nvGrpSpPr>
          <p:grpSpPr>
            <a:xfrm>
              <a:off x="2704478" y="4008867"/>
              <a:ext cx="601248" cy="337049"/>
              <a:chOff x="2240670" y="2657736"/>
              <a:chExt cx="601248" cy="337049"/>
            </a:xfrm>
          </p:grpSpPr>
          <p:grpSp>
            <p:nvGrpSpPr>
              <p:cNvPr id="327" name="Group 326"/>
              <p:cNvGrpSpPr/>
              <p:nvPr/>
            </p:nvGrpSpPr>
            <p:grpSpPr>
              <a:xfrm>
                <a:off x="2240670" y="2657736"/>
                <a:ext cx="601248" cy="337049"/>
                <a:chOff x="3523102" y="1791568"/>
                <a:chExt cx="6746733" cy="3782104"/>
              </a:xfrm>
              <a:solidFill>
                <a:srgbClr val="FFC000"/>
              </a:solidFill>
            </p:grpSpPr>
            <p:sp>
              <p:nvSpPr>
                <p:cNvPr id="329" name="Rectangle 3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8" name="Hexagon 3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5" name="Group 314"/>
            <p:cNvGrpSpPr/>
            <p:nvPr/>
          </p:nvGrpSpPr>
          <p:grpSpPr>
            <a:xfrm>
              <a:off x="3347921" y="3660280"/>
              <a:ext cx="601248" cy="337049"/>
              <a:chOff x="1596268" y="2657736"/>
              <a:chExt cx="601248" cy="337049"/>
            </a:xfrm>
          </p:grpSpPr>
          <p:grpSp>
            <p:nvGrpSpPr>
              <p:cNvPr id="322" name="Group 321"/>
              <p:cNvGrpSpPr/>
              <p:nvPr/>
            </p:nvGrpSpPr>
            <p:grpSpPr>
              <a:xfrm>
                <a:off x="1596268" y="2657736"/>
                <a:ext cx="601248" cy="337049"/>
                <a:chOff x="3523102" y="1791568"/>
                <a:chExt cx="6746733" cy="3782104"/>
              </a:xfrm>
              <a:solidFill>
                <a:srgbClr val="00B050"/>
              </a:solidFill>
            </p:grpSpPr>
            <p:sp>
              <p:nvSpPr>
                <p:cNvPr id="324" name="Rectangle 3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3" name="Hexagon 3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6" name="Group 315"/>
            <p:cNvGrpSpPr/>
            <p:nvPr/>
          </p:nvGrpSpPr>
          <p:grpSpPr>
            <a:xfrm>
              <a:off x="3344923" y="4011494"/>
              <a:ext cx="601248" cy="337049"/>
              <a:chOff x="1601399" y="2288295"/>
              <a:chExt cx="601248" cy="337049"/>
            </a:xfrm>
          </p:grpSpPr>
          <p:grpSp>
            <p:nvGrpSpPr>
              <p:cNvPr id="317" name="Group 316"/>
              <p:cNvGrpSpPr/>
              <p:nvPr/>
            </p:nvGrpSpPr>
            <p:grpSpPr>
              <a:xfrm>
                <a:off x="1601399" y="2288295"/>
                <a:ext cx="601248" cy="337049"/>
                <a:chOff x="3523102" y="1791568"/>
                <a:chExt cx="6746733" cy="3782104"/>
              </a:xfrm>
              <a:solidFill>
                <a:srgbClr val="002060"/>
              </a:solidFill>
            </p:grpSpPr>
            <p:sp>
              <p:nvSpPr>
                <p:cNvPr id="319" name="Rectangle 3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18" name="Hexagon 3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38" name="Group 337"/>
          <p:cNvGrpSpPr>
            <a:grpSpLocks noChangeAspect="1"/>
          </p:cNvGrpSpPr>
          <p:nvPr/>
        </p:nvGrpSpPr>
        <p:grpSpPr>
          <a:xfrm>
            <a:off x="9390908" y="3350395"/>
            <a:ext cx="1729095" cy="954703"/>
            <a:chOff x="2695358" y="4721483"/>
            <a:chExt cx="1253843" cy="692297"/>
          </a:xfrm>
        </p:grpSpPr>
        <p:grpSp>
          <p:nvGrpSpPr>
            <p:cNvPr id="342" name="Group 341"/>
            <p:cNvGrpSpPr/>
            <p:nvPr/>
          </p:nvGrpSpPr>
          <p:grpSpPr>
            <a:xfrm>
              <a:off x="2701658" y="4721483"/>
              <a:ext cx="601248" cy="337049"/>
              <a:chOff x="2240670" y="2657736"/>
              <a:chExt cx="601248" cy="337049"/>
            </a:xfrm>
          </p:grpSpPr>
          <p:grpSp>
            <p:nvGrpSpPr>
              <p:cNvPr id="376" name="Group 375"/>
              <p:cNvGrpSpPr/>
              <p:nvPr/>
            </p:nvGrpSpPr>
            <p:grpSpPr>
              <a:xfrm>
                <a:off x="2240670" y="2657736"/>
                <a:ext cx="601248" cy="337049"/>
                <a:chOff x="3523102" y="1791568"/>
                <a:chExt cx="6746733" cy="3782104"/>
              </a:xfrm>
              <a:solidFill>
                <a:srgbClr val="FFC000"/>
              </a:solidFill>
            </p:grpSpPr>
            <p:sp>
              <p:nvSpPr>
                <p:cNvPr id="378" name="Rectangle 37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9"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0"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7" name="Hexagon 376"/>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3" name="Group 342"/>
            <p:cNvGrpSpPr/>
            <p:nvPr/>
          </p:nvGrpSpPr>
          <p:grpSpPr>
            <a:xfrm>
              <a:off x="2695358" y="5076731"/>
              <a:ext cx="601248" cy="337049"/>
              <a:chOff x="1596268" y="2657736"/>
              <a:chExt cx="601248" cy="337049"/>
            </a:xfrm>
          </p:grpSpPr>
          <p:grpSp>
            <p:nvGrpSpPr>
              <p:cNvPr id="370" name="Group 369"/>
              <p:cNvGrpSpPr/>
              <p:nvPr/>
            </p:nvGrpSpPr>
            <p:grpSpPr>
              <a:xfrm>
                <a:off x="1596268" y="2657736"/>
                <a:ext cx="601248" cy="337049"/>
                <a:chOff x="3523102" y="1791568"/>
                <a:chExt cx="6746733" cy="3782104"/>
              </a:xfrm>
              <a:solidFill>
                <a:srgbClr val="00B050"/>
              </a:solidFill>
            </p:grpSpPr>
            <p:sp>
              <p:nvSpPr>
                <p:cNvPr id="372" name="Rectangle 37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4"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1" name="Hexagon 370"/>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4" name="Group 343"/>
            <p:cNvGrpSpPr/>
            <p:nvPr/>
          </p:nvGrpSpPr>
          <p:grpSpPr>
            <a:xfrm>
              <a:off x="3347953" y="4728091"/>
              <a:ext cx="601248" cy="337049"/>
              <a:chOff x="2886562" y="2288295"/>
              <a:chExt cx="601248" cy="337049"/>
            </a:xfrm>
          </p:grpSpPr>
          <p:grpSp>
            <p:nvGrpSpPr>
              <p:cNvPr id="361" name="Group 360"/>
              <p:cNvGrpSpPr/>
              <p:nvPr/>
            </p:nvGrpSpPr>
            <p:grpSpPr>
              <a:xfrm>
                <a:off x="2886562" y="2288295"/>
                <a:ext cx="601248" cy="337049"/>
                <a:chOff x="3523102" y="1791568"/>
                <a:chExt cx="6746733" cy="3782104"/>
              </a:xfrm>
              <a:solidFill>
                <a:srgbClr val="7030A0"/>
              </a:solidFill>
            </p:grpSpPr>
            <p:sp>
              <p:nvSpPr>
                <p:cNvPr id="363" name="Rectangle 36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2" name="Hexagon 36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0" name="Group 349"/>
            <p:cNvGrpSpPr/>
            <p:nvPr/>
          </p:nvGrpSpPr>
          <p:grpSpPr>
            <a:xfrm>
              <a:off x="3344923" y="5076729"/>
              <a:ext cx="601248" cy="337049"/>
              <a:chOff x="1601399" y="2288295"/>
              <a:chExt cx="601248" cy="337049"/>
            </a:xfrm>
          </p:grpSpPr>
          <p:grpSp>
            <p:nvGrpSpPr>
              <p:cNvPr id="356" name="Group 355"/>
              <p:cNvGrpSpPr/>
              <p:nvPr/>
            </p:nvGrpSpPr>
            <p:grpSpPr>
              <a:xfrm>
                <a:off x="1601399" y="2288295"/>
                <a:ext cx="601248" cy="337049"/>
                <a:chOff x="3523102" y="1791568"/>
                <a:chExt cx="6746733" cy="3782104"/>
              </a:xfrm>
              <a:solidFill>
                <a:srgbClr val="002060"/>
              </a:solidFill>
            </p:grpSpPr>
            <p:sp>
              <p:nvSpPr>
                <p:cNvPr id="358" name="Rectangle 3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57" name="Hexagon 3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cxnSp>
        <p:nvCxnSpPr>
          <p:cNvPr id="381" name="Straight Arrow Connector 380"/>
          <p:cNvCxnSpPr>
            <a:cxnSpLocks/>
          </p:cNvCxnSpPr>
          <p:nvPr/>
        </p:nvCxnSpPr>
        <p:spPr>
          <a:xfrm flipV="1">
            <a:off x="4700660" y="3043728"/>
            <a:ext cx="1059137" cy="864477"/>
          </a:xfrm>
          <a:prstGeom prst="straightConnector1">
            <a:avLst/>
          </a:prstGeom>
          <a:noFill/>
          <a:ln w="44450" cap="flat" cmpd="sng" algn="ctr">
            <a:solidFill>
              <a:srgbClr val="FF0000"/>
            </a:solidFill>
            <a:prstDash val="solid"/>
            <a:miter lim="800000"/>
            <a:tailEnd type="triangle"/>
          </a:ln>
          <a:effectLst/>
        </p:spPr>
      </p:cxnSp>
      <p:cxnSp>
        <p:nvCxnSpPr>
          <p:cNvPr id="382" name="Straight Arrow Connector 381"/>
          <p:cNvCxnSpPr>
            <a:cxnSpLocks/>
          </p:cNvCxnSpPr>
          <p:nvPr/>
        </p:nvCxnSpPr>
        <p:spPr>
          <a:xfrm>
            <a:off x="6582454" y="3016180"/>
            <a:ext cx="1914178" cy="1"/>
          </a:xfrm>
          <a:prstGeom prst="straightConnector1">
            <a:avLst/>
          </a:prstGeom>
          <a:noFill/>
          <a:ln w="44450" cap="flat" cmpd="sng" algn="ctr">
            <a:solidFill>
              <a:srgbClr val="FF0000"/>
            </a:solidFill>
            <a:prstDash val="solid"/>
            <a:miter lim="800000"/>
            <a:tailEnd type="triangle"/>
          </a:ln>
          <a:effectLst/>
        </p:spPr>
      </p:cxnSp>
      <p:cxnSp>
        <p:nvCxnSpPr>
          <p:cNvPr id="383" name="Straight Arrow Connector 382"/>
          <p:cNvCxnSpPr>
            <a:cxnSpLocks/>
          </p:cNvCxnSpPr>
          <p:nvPr/>
        </p:nvCxnSpPr>
        <p:spPr>
          <a:xfrm>
            <a:off x="4698930" y="3913837"/>
            <a:ext cx="1986416" cy="155208"/>
          </a:xfrm>
          <a:prstGeom prst="straightConnector1">
            <a:avLst/>
          </a:prstGeom>
          <a:noFill/>
          <a:ln w="44450" cap="flat" cmpd="sng" algn="ctr">
            <a:solidFill>
              <a:srgbClr val="FF0000"/>
            </a:solidFill>
            <a:prstDash val="solid"/>
            <a:miter lim="800000"/>
            <a:tailEnd type="triangle"/>
          </a:ln>
          <a:effectLst/>
        </p:spPr>
      </p:cxnSp>
      <p:cxnSp>
        <p:nvCxnSpPr>
          <p:cNvPr id="384" name="Straight Arrow Connector 383"/>
          <p:cNvCxnSpPr>
            <a:cxnSpLocks/>
          </p:cNvCxnSpPr>
          <p:nvPr/>
        </p:nvCxnSpPr>
        <p:spPr>
          <a:xfrm>
            <a:off x="4691473" y="3901057"/>
            <a:ext cx="1061838" cy="699644"/>
          </a:xfrm>
          <a:prstGeom prst="straightConnector1">
            <a:avLst/>
          </a:prstGeom>
          <a:noFill/>
          <a:ln w="44450" cap="flat" cmpd="sng" algn="ctr">
            <a:solidFill>
              <a:srgbClr val="FF0000"/>
            </a:solidFill>
            <a:prstDash val="solid"/>
            <a:miter lim="800000"/>
            <a:tailEnd type="triangle"/>
          </a:ln>
          <a:effectLst/>
        </p:spPr>
      </p:cxnSp>
      <p:cxnSp>
        <p:nvCxnSpPr>
          <p:cNvPr id="385" name="Straight Arrow Connector 384"/>
          <p:cNvCxnSpPr>
            <a:cxnSpLocks/>
          </p:cNvCxnSpPr>
          <p:nvPr/>
        </p:nvCxnSpPr>
        <p:spPr>
          <a:xfrm>
            <a:off x="4690232" y="3901057"/>
            <a:ext cx="1054228" cy="1189875"/>
          </a:xfrm>
          <a:prstGeom prst="straightConnector1">
            <a:avLst/>
          </a:prstGeom>
          <a:noFill/>
          <a:ln w="44450" cap="flat" cmpd="sng" algn="ctr">
            <a:solidFill>
              <a:srgbClr val="FF0000"/>
            </a:solidFill>
            <a:prstDash val="solid"/>
            <a:miter lim="800000"/>
            <a:tailEnd type="triangle"/>
          </a:ln>
          <a:effectLst/>
        </p:spPr>
      </p:cxnSp>
      <p:sp>
        <p:nvSpPr>
          <p:cNvPr id="40" name="Rectangle 39"/>
          <p:cNvSpPr/>
          <p:nvPr/>
        </p:nvSpPr>
        <p:spPr>
          <a:xfrm>
            <a:off x="5666952" y="2817431"/>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1</a:t>
            </a:r>
          </a:p>
        </p:txBody>
      </p:sp>
      <p:sp>
        <p:nvSpPr>
          <p:cNvPr id="389" name="Rectangle 388"/>
          <p:cNvSpPr/>
          <p:nvPr/>
        </p:nvSpPr>
        <p:spPr>
          <a:xfrm>
            <a:off x="8389192" y="279854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2</a:t>
            </a:r>
          </a:p>
        </p:txBody>
      </p:sp>
      <p:sp>
        <p:nvSpPr>
          <p:cNvPr id="390" name="Rectangle 389"/>
          <p:cNvSpPr/>
          <p:nvPr/>
        </p:nvSpPr>
        <p:spPr>
          <a:xfrm>
            <a:off x="6595131" y="385737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3</a:t>
            </a:r>
          </a:p>
        </p:txBody>
      </p:sp>
      <p:sp>
        <p:nvSpPr>
          <p:cNvPr id="393" name="Rectangle 392"/>
          <p:cNvSpPr/>
          <p:nvPr/>
        </p:nvSpPr>
        <p:spPr>
          <a:xfrm>
            <a:off x="5666952" y="4355024"/>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6</a:t>
            </a:r>
          </a:p>
        </p:txBody>
      </p:sp>
      <p:sp>
        <p:nvSpPr>
          <p:cNvPr id="394" name="Rectangle 393"/>
          <p:cNvSpPr/>
          <p:nvPr/>
        </p:nvSpPr>
        <p:spPr>
          <a:xfrm>
            <a:off x="5640532" y="4871417"/>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7</a:t>
            </a:r>
          </a:p>
        </p:txBody>
      </p:sp>
      <p:grpSp>
        <p:nvGrpSpPr>
          <p:cNvPr id="395" name="Group 394"/>
          <p:cNvGrpSpPr>
            <a:grpSpLocks noChangeAspect="1"/>
          </p:cNvGrpSpPr>
          <p:nvPr/>
        </p:nvGrpSpPr>
        <p:grpSpPr>
          <a:xfrm>
            <a:off x="3837041" y="4250879"/>
            <a:ext cx="849178" cy="476034"/>
            <a:chOff x="2240670" y="2657736"/>
            <a:chExt cx="601248" cy="337049"/>
          </a:xfrm>
        </p:grpSpPr>
        <p:grpSp>
          <p:nvGrpSpPr>
            <p:cNvPr id="400" name="Group 399"/>
            <p:cNvGrpSpPr/>
            <p:nvPr/>
          </p:nvGrpSpPr>
          <p:grpSpPr>
            <a:xfrm>
              <a:off x="2240670" y="2657736"/>
              <a:ext cx="601248" cy="337049"/>
              <a:chOff x="3523102" y="1791568"/>
              <a:chExt cx="6746733" cy="3782104"/>
            </a:xfrm>
            <a:solidFill>
              <a:srgbClr val="FFC000"/>
            </a:solidFill>
          </p:grpSpPr>
          <p:sp>
            <p:nvSpPr>
              <p:cNvPr id="405" name="Rectangle 4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6"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7"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03" name="Hexagon 40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408" name="Group 407"/>
          <p:cNvGrpSpPr>
            <a:grpSpLocks noChangeAspect="1"/>
          </p:cNvGrpSpPr>
          <p:nvPr/>
        </p:nvGrpSpPr>
        <p:grpSpPr>
          <a:xfrm>
            <a:off x="3845059" y="5061113"/>
            <a:ext cx="849178" cy="476034"/>
            <a:chOff x="2240670" y="2657736"/>
            <a:chExt cx="601248" cy="337049"/>
          </a:xfrm>
        </p:grpSpPr>
        <p:grpSp>
          <p:nvGrpSpPr>
            <p:cNvPr id="409" name="Group 408"/>
            <p:cNvGrpSpPr/>
            <p:nvPr/>
          </p:nvGrpSpPr>
          <p:grpSpPr>
            <a:xfrm>
              <a:off x="2240670" y="2657736"/>
              <a:ext cx="601248" cy="337049"/>
              <a:chOff x="3523102" y="1791568"/>
              <a:chExt cx="6746733" cy="3782104"/>
            </a:xfrm>
            <a:solidFill>
              <a:srgbClr val="FFC000"/>
            </a:solidFill>
          </p:grpSpPr>
          <p:sp>
            <p:nvSpPr>
              <p:cNvPr id="411" name="Rectangle 41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2"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3"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0" name="Hexagon 40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cxnSp>
        <p:nvCxnSpPr>
          <p:cNvPr id="42" name="Straight Connector 41"/>
          <p:cNvCxnSpPr>
            <a:cxnSpLocks/>
          </p:cNvCxnSpPr>
          <p:nvPr/>
        </p:nvCxnSpPr>
        <p:spPr>
          <a:xfrm flipH="1">
            <a:off x="4246702" y="4689592"/>
            <a:ext cx="2947" cy="433750"/>
          </a:xfrm>
          <a:prstGeom prst="line">
            <a:avLst/>
          </a:prstGeom>
          <a:ln w="15875">
            <a:solidFill>
              <a:schemeClr val="tx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Arrow Connector 413"/>
          <p:cNvCxnSpPr>
            <a:cxnSpLocks/>
          </p:cNvCxnSpPr>
          <p:nvPr/>
        </p:nvCxnSpPr>
        <p:spPr>
          <a:xfrm>
            <a:off x="7500098" y="4082317"/>
            <a:ext cx="293302" cy="324752"/>
          </a:xfrm>
          <a:prstGeom prst="straightConnector1">
            <a:avLst/>
          </a:prstGeom>
          <a:noFill/>
          <a:ln w="44450" cap="flat" cmpd="sng" algn="ctr">
            <a:solidFill>
              <a:srgbClr val="FF0000"/>
            </a:solidFill>
            <a:prstDash val="solid"/>
            <a:miter lim="800000"/>
            <a:tailEnd type="triangle"/>
          </a:ln>
          <a:effectLst/>
        </p:spPr>
      </p:cxnSp>
      <p:sp>
        <p:nvSpPr>
          <p:cNvPr id="415" name="Rectangle 414"/>
          <p:cNvSpPr/>
          <p:nvPr/>
        </p:nvSpPr>
        <p:spPr>
          <a:xfrm>
            <a:off x="7415104" y="438201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4</a:t>
            </a:r>
          </a:p>
        </p:txBody>
      </p:sp>
      <p:cxnSp>
        <p:nvCxnSpPr>
          <p:cNvPr id="416" name="Straight Arrow Connector 415"/>
          <p:cNvCxnSpPr>
            <a:cxnSpLocks/>
            <a:endCxn id="133" idx="2"/>
          </p:cNvCxnSpPr>
          <p:nvPr/>
        </p:nvCxnSpPr>
        <p:spPr>
          <a:xfrm flipV="1">
            <a:off x="8325534" y="4231411"/>
            <a:ext cx="447799" cy="170455"/>
          </a:xfrm>
          <a:prstGeom prst="straightConnector1">
            <a:avLst/>
          </a:prstGeom>
          <a:noFill/>
          <a:ln w="44450" cap="flat" cmpd="sng" algn="ctr">
            <a:solidFill>
              <a:srgbClr val="FF0000"/>
            </a:solidFill>
            <a:prstDash val="solid"/>
            <a:miter lim="800000"/>
            <a:tailEnd type="triangle"/>
          </a:ln>
          <a:effectLst/>
        </p:spPr>
      </p:cxnSp>
      <p:sp>
        <p:nvSpPr>
          <p:cNvPr id="417" name="Rectangle 416"/>
          <p:cNvSpPr/>
          <p:nvPr/>
        </p:nvSpPr>
        <p:spPr>
          <a:xfrm>
            <a:off x="8411497" y="384540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5</a:t>
            </a:r>
          </a:p>
        </p:txBody>
      </p:sp>
      <p:sp>
        <p:nvSpPr>
          <p:cNvPr id="337" name="Rectangle 336"/>
          <p:cNvSpPr/>
          <p:nvPr/>
        </p:nvSpPr>
        <p:spPr>
          <a:xfrm>
            <a:off x="1071188" y="163523"/>
            <a:ext cx="10591800" cy="646331"/>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latin typeface="Segoe UI"/>
                <a:ea typeface="+mn-ea"/>
                <a:cs typeface="+mn-cs"/>
              </a:rPr>
              <a:t>Risk of Partial Failure Amplified in Microservices</a:t>
            </a:r>
            <a:endPar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endParaRPr>
          </a:p>
        </p:txBody>
      </p:sp>
      <p:sp>
        <p:nvSpPr>
          <p:cNvPr id="339" name="Multiplication Sign 338"/>
          <p:cNvSpPr/>
          <p:nvPr/>
        </p:nvSpPr>
        <p:spPr bwMode="auto">
          <a:xfrm>
            <a:off x="6465218" y="3461412"/>
            <a:ext cx="1230065" cy="1182494"/>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Rectangle 1"/>
          <p:cNvSpPr/>
          <p:nvPr/>
        </p:nvSpPr>
        <p:spPr>
          <a:xfrm>
            <a:off x="3725025" y="697346"/>
            <a:ext cx="527099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HTTP request/response communication</a:t>
            </a:r>
          </a:p>
        </p:txBody>
      </p:sp>
      <p:cxnSp>
        <p:nvCxnSpPr>
          <p:cNvPr id="340" name="Straight Arrow Connector 339"/>
          <p:cNvCxnSpPr>
            <a:cxnSpLocks/>
          </p:cNvCxnSpPr>
          <p:nvPr/>
        </p:nvCxnSpPr>
        <p:spPr>
          <a:xfrm>
            <a:off x="6574018" y="3043728"/>
            <a:ext cx="482419" cy="827500"/>
          </a:xfrm>
          <a:prstGeom prst="straightConnector1">
            <a:avLst/>
          </a:prstGeom>
          <a:noFill/>
          <a:ln w="44450" cap="flat" cmpd="sng" algn="ctr">
            <a:solidFill>
              <a:srgbClr val="FF0000"/>
            </a:solidFill>
            <a:prstDash val="solid"/>
            <a:miter lim="800000"/>
            <a:tailEnd type="triangle"/>
          </a:ln>
          <a:effectLst/>
        </p:spPr>
      </p:cxnSp>
      <p:cxnSp>
        <p:nvCxnSpPr>
          <p:cNvPr id="341" name="Straight Arrow Connector 340"/>
          <p:cNvCxnSpPr>
            <a:cxnSpLocks/>
            <a:stCxn id="389" idx="2"/>
          </p:cNvCxnSpPr>
          <p:nvPr/>
        </p:nvCxnSpPr>
        <p:spPr>
          <a:xfrm flipH="1">
            <a:off x="7278484" y="3229429"/>
            <a:ext cx="1644108" cy="627944"/>
          </a:xfrm>
          <a:prstGeom prst="straightConnector1">
            <a:avLst/>
          </a:prstGeom>
          <a:noFill/>
          <a:ln w="44450" cap="flat" cmpd="sng" algn="ctr">
            <a:solidFill>
              <a:srgbClr val="FF0000"/>
            </a:solidFill>
            <a:prstDash val="solid"/>
            <a:miter lim="800000"/>
            <a:tailEnd type="triangle"/>
          </a:ln>
          <a:effectLst/>
        </p:spPr>
      </p:cxnSp>
      <p:cxnSp>
        <p:nvCxnSpPr>
          <p:cNvPr id="345" name="Straight Arrow Connector 344"/>
          <p:cNvCxnSpPr>
            <a:cxnSpLocks/>
          </p:cNvCxnSpPr>
          <p:nvPr/>
        </p:nvCxnSpPr>
        <p:spPr>
          <a:xfrm flipV="1">
            <a:off x="6602780" y="4231409"/>
            <a:ext cx="453657" cy="369293"/>
          </a:xfrm>
          <a:prstGeom prst="straightConnector1">
            <a:avLst/>
          </a:prstGeom>
          <a:noFill/>
          <a:ln w="44450" cap="flat" cmpd="sng" algn="ctr">
            <a:solidFill>
              <a:srgbClr val="FF0000"/>
            </a:solidFill>
            <a:prstDash val="solid"/>
            <a:miter lim="800000"/>
            <a:tailEnd type="triangle"/>
          </a:ln>
          <a:effectLst/>
        </p:spPr>
      </p:cxnSp>
      <p:cxnSp>
        <p:nvCxnSpPr>
          <p:cNvPr id="346" name="Straight Arrow Connector 345"/>
          <p:cNvCxnSpPr>
            <a:cxnSpLocks/>
          </p:cNvCxnSpPr>
          <p:nvPr/>
        </p:nvCxnSpPr>
        <p:spPr>
          <a:xfrm flipV="1">
            <a:off x="6593120" y="4600701"/>
            <a:ext cx="973582" cy="490231"/>
          </a:xfrm>
          <a:prstGeom prst="straightConnector1">
            <a:avLst/>
          </a:prstGeom>
          <a:noFill/>
          <a:ln w="44450" cap="flat" cmpd="sng" algn="ctr">
            <a:solidFill>
              <a:srgbClr val="FF0000"/>
            </a:solidFill>
            <a:prstDash val="solid"/>
            <a:miter lim="800000"/>
            <a:tailEnd type="triangle"/>
          </a:ln>
          <a:effectLst/>
        </p:spPr>
      </p:cxnSp>
    </p:spTree>
    <p:extLst>
      <p:ext uri="{BB962C8B-B14F-4D97-AF65-F5344CB8AC3E}">
        <p14:creationId xmlns:p14="http://schemas.microsoft.com/office/powerpoint/2010/main" val="598052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p:cTn id="7" dur="500" fill="hold"/>
                                        <p:tgtEl>
                                          <p:spTgt spid="339"/>
                                        </p:tgtEl>
                                        <p:attrNameLst>
                                          <p:attrName>ppt_w</p:attrName>
                                        </p:attrNameLst>
                                      </p:cBhvr>
                                      <p:tavLst>
                                        <p:tav tm="0">
                                          <p:val>
                                            <p:fltVal val="0"/>
                                          </p:val>
                                        </p:tav>
                                        <p:tav tm="100000">
                                          <p:val>
                                            <p:strVal val="#ppt_w"/>
                                          </p:val>
                                        </p:tav>
                                      </p:tavLst>
                                    </p:anim>
                                    <p:anim calcmode="lin" valueType="num">
                                      <p:cBhvr>
                                        <p:cTn id="8" dur="500" fill="hold"/>
                                        <p:tgtEl>
                                          <p:spTgt spid="339"/>
                                        </p:tgtEl>
                                        <p:attrNameLst>
                                          <p:attrName>ppt_h</p:attrName>
                                        </p:attrNameLst>
                                      </p:cBhvr>
                                      <p:tavLst>
                                        <p:tav tm="0">
                                          <p:val>
                                            <p:fltVal val="0"/>
                                          </p:val>
                                        </p:tav>
                                        <p:tav tm="100000">
                                          <p:val>
                                            <p:strVal val="#ppt_h"/>
                                          </p:val>
                                        </p:tav>
                                      </p:tavLst>
                                    </p:anim>
                                    <p:animEffect transition="in" filter="fade">
                                      <p:cBhvr>
                                        <p:cTn id="9"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731837" y="1744662"/>
            <a:ext cx="11201400" cy="434340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Rectangle 8"/>
          <p:cNvSpPr/>
          <p:nvPr/>
        </p:nvSpPr>
        <p:spPr>
          <a:xfrm>
            <a:off x="892041" y="98006"/>
            <a:ext cx="11125200" cy="120032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latin typeface="Segoe UI"/>
                <a:ea typeface="+mn-ea"/>
                <a:cs typeface="+mn-cs"/>
              </a:rPr>
              <a:t>Implementing Asynchronous Event-Driven communication with an Event Bus</a:t>
            </a:r>
            <a:endPar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endParaRPr>
          </a:p>
        </p:txBody>
      </p:sp>
      <p:grpSp>
        <p:nvGrpSpPr>
          <p:cNvPr id="337" name="Group 336"/>
          <p:cNvGrpSpPr/>
          <p:nvPr/>
        </p:nvGrpSpPr>
        <p:grpSpPr>
          <a:xfrm>
            <a:off x="8234867" y="2732223"/>
            <a:ext cx="601163" cy="33700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234867" y="483360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071679" y="4378995"/>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821" y="2568500"/>
            <a:ext cx="672105" cy="672105"/>
          </a:xfrm>
          <a:prstGeom prst="rect">
            <a:avLst/>
          </a:prstGeom>
          <a:noFill/>
          <a:extLst>
            <a:ext uri="{909E8E84-426E-40DD-AFC4-6F175D3DCCD1}">
              <a14:hiddenFill xmlns:a14="http://schemas.microsoft.com/office/drawing/2010/main">
                <a:solidFill>
                  <a:srgbClr val="FFFFFF"/>
                </a:solidFill>
              </a14:hiddenFill>
            </a:ext>
          </a:extLst>
        </p:spPr>
      </p:pic>
      <p:cxnSp>
        <p:nvCxnSpPr>
          <p:cNvPr id="377" name="Straight Arrow Connector 376"/>
          <p:cNvCxnSpPr>
            <a:cxnSpLocks/>
            <a:endCxn id="48" idx="1"/>
          </p:cNvCxnSpPr>
          <p:nvPr/>
        </p:nvCxnSpPr>
        <p:spPr>
          <a:xfrm>
            <a:off x="8848193" y="2896999"/>
            <a:ext cx="628628" cy="7554"/>
          </a:xfrm>
          <a:prstGeom prst="straightConnector1">
            <a:avLst/>
          </a:prstGeom>
          <a:noFill/>
          <a:ln w="12700" cap="flat" cmpd="sng" algn="ctr">
            <a:solidFill>
              <a:sysClr val="windowText" lastClr="000000"/>
            </a:solidFill>
            <a:prstDash val="solid"/>
            <a:miter lim="800000"/>
            <a:tailEnd type="triangle"/>
          </a:ln>
          <a:effectLst/>
        </p:spPr>
      </p:cxnSp>
      <p:sp>
        <p:nvSpPr>
          <p:cNvPr id="73" name="Rectangle 72"/>
          <p:cNvSpPr/>
          <p:nvPr/>
        </p:nvSpPr>
        <p:spPr>
          <a:xfrm>
            <a:off x="10496536" y="4787997"/>
            <a:ext cx="98616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Database</a:t>
            </a:r>
          </a:p>
        </p:txBody>
      </p:sp>
      <p:sp>
        <p:nvSpPr>
          <p:cNvPr id="386" name="Rectangle 385"/>
          <p:cNvSpPr/>
          <p:nvPr/>
        </p:nvSpPr>
        <p:spPr>
          <a:xfrm>
            <a:off x="8174977" y="4339934"/>
            <a:ext cx="233044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Ordering Microservice</a:t>
            </a:r>
          </a:p>
        </p:txBody>
      </p:sp>
      <p:sp>
        <p:nvSpPr>
          <p:cNvPr id="389" name="Rounded Rectangle 66"/>
          <p:cNvSpPr/>
          <p:nvPr/>
        </p:nvSpPr>
        <p:spPr bwMode="auto">
          <a:xfrm>
            <a:off x="8071679" y="2289241"/>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p:cNvSpPr/>
          <p:nvPr/>
        </p:nvSpPr>
        <p:spPr>
          <a:xfrm>
            <a:off x="8174977" y="2250180"/>
            <a:ext cx="210153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Basket Microservice</a:t>
            </a:r>
          </a:p>
        </p:txBody>
      </p:sp>
      <p:sp>
        <p:nvSpPr>
          <p:cNvPr id="393" name="Rectangle 392"/>
          <p:cNvSpPr/>
          <p:nvPr/>
        </p:nvSpPr>
        <p:spPr>
          <a:xfrm>
            <a:off x="10117612" y="2601582"/>
            <a:ext cx="1279517"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Database as </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Cache</a:t>
            </a:r>
          </a:p>
        </p:txBody>
      </p:sp>
      <p:sp>
        <p:nvSpPr>
          <p:cNvPr id="398" name="Rectangle 397"/>
          <p:cNvSpPr/>
          <p:nvPr/>
        </p:nvSpPr>
        <p:spPr>
          <a:xfrm>
            <a:off x="8205086" y="5115659"/>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Service</a:t>
            </a:r>
          </a:p>
        </p:txBody>
      </p:sp>
      <p:sp>
        <p:nvSpPr>
          <p:cNvPr id="400" name="Rectangle 399"/>
          <p:cNvSpPr/>
          <p:nvPr/>
        </p:nvSpPr>
        <p:spPr>
          <a:xfrm>
            <a:off x="8218055" y="3019283"/>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Service</a:t>
            </a:r>
          </a:p>
        </p:txBody>
      </p:sp>
      <p:cxnSp>
        <p:nvCxnSpPr>
          <p:cNvPr id="75" name="Straight Arrow Connector 74"/>
          <p:cNvCxnSpPr>
            <a:cxnSpLocks/>
            <a:stCxn id="91" idx="2"/>
            <a:endCxn id="118" idx="0"/>
          </p:cNvCxnSpPr>
          <p:nvPr/>
        </p:nvCxnSpPr>
        <p:spPr>
          <a:xfrm flipH="1">
            <a:off x="2892813" y="4072909"/>
            <a:ext cx="5384" cy="414593"/>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1249152" y="2950385"/>
            <a:ext cx="3622298" cy="2198000"/>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1457225" y="2940069"/>
            <a:ext cx="261507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User-Profile Microservice</a:t>
            </a:r>
          </a:p>
        </p:txBody>
      </p:sp>
      <p:sp>
        <p:nvSpPr>
          <p:cNvPr id="86" name="Rectangle 85"/>
          <p:cNvSpPr/>
          <p:nvPr/>
        </p:nvSpPr>
        <p:spPr>
          <a:xfrm>
            <a:off x="2191055" y="3251257"/>
            <a:ext cx="1418334" cy="27699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 Service</a:t>
            </a:r>
          </a:p>
        </p:txBody>
      </p:sp>
      <p:grpSp>
        <p:nvGrpSpPr>
          <p:cNvPr id="88" name="Group 87"/>
          <p:cNvGrpSpPr>
            <a:grpSpLocks noChangeAspect="1"/>
          </p:cNvGrpSpPr>
          <p:nvPr/>
        </p:nvGrpSpPr>
        <p:grpSpPr>
          <a:xfrm>
            <a:off x="2367996" y="3534553"/>
            <a:ext cx="1060403" cy="594443"/>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16" name="Group 115"/>
          <p:cNvGrpSpPr/>
          <p:nvPr/>
        </p:nvGrpSpPr>
        <p:grpSpPr>
          <a:xfrm>
            <a:off x="2352004" y="4429387"/>
            <a:ext cx="1081619" cy="615930"/>
            <a:chOff x="3523102" y="1791568"/>
            <a:chExt cx="6746733" cy="3782104"/>
          </a:xfrm>
          <a:solidFill>
            <a:srgbClr val="C00000"/>
          </a:solidFill>
        </p:grpSpPr>
        <p:sp>
          <p:nvSpPr>
            <p:cNvPr id="118" name="Rectangle 11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1" name="Flowchart: Magnetic Disk 120"/>
          <p:cNvSpPr/>
          <p:nvPr/>
        </p:nvSpPr>
        <p:spPr>
          <a:xfrm>
            <a:off x="2730277" y="4545598"/>
            <a:ext cx="339891" cy="34795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9463783" y="4691336"/>
            <a:ext cx="1038180" cy="578704"/>
            <a:chOff x="3011394" y="2282383"/>
            <a:chExt cx="1038180" cy="578704"/>
          </a:xfrm>
        </p:grpSpPr>
        <p:grpSp>
          <p:nvGrpSpPr>
            <p:cNvPr id="123" name="Group 122"/>
            <p:cNvGrpSpPr/>
            <p:nvPr/>
          </p:nvGrpSpPr>
          <p:grpSpPr>
            <a:xfrm>
              <a:off x="3011394" y="2282383"/>
              <a:ext cx="1038180" cy="578704"/>
              <a:chOff x="3523102" y="1791568"/>
              <a:chExt cx="6746733" cy="3782104"/>
            </a:xfrm>
            <a:solidFill>
              <a:srgbClr val="00B050"/>
            </a:solidFill>
          </p:grpSpPr>
          <p:sp>
            <p:nvSpPr>
              <p:cNvPr id="125" name="Rectangle 12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8" name="Flowchart: Magnetic Disk 127"/>
            <p:cNvSpPr/>
            <p:nvPr/>
          </p:nvSpPr>
          <p:spPr>
            <a:xfrm>
              <a:off x="3378692" y="2397757"/>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9" name="Straight Arrow Connector 128"/>
          <p:cNvCxnSpPr>
            <a:cxnSpLocks/>
          </p:cNvCxnSpPr>
          <p:nvPr/>
        </p:nvCxnSpPr>
        <p:spPr>
          <a:xfrm>
            <a:off x="8857889" y="4987202"/>
            <a:ext cx="615545" cy="8413"/>
          </a:xfrm>
          <a:prstGeom prst="straightConnector1">
            <a:avLst/>
          </a:prstGeom>
          <a:noFill/>
          <a:ln w="12700" cap="flat" cmpd="sng" algn="ctr">
            <a:solidFill>
              <a:sysClr val="windowText" lastClr="000000"/>
            </a:solidFill>
            <a:prstDash val="solid"/>
            <a:miter lim="800000"/>
            <a:tailEnd type="triangle"/>
          </a:ln>
          <a:effectLst/>
        </p:spPr>
      </p:cxnSp>
      <p:sp>
        <p:nvSpPr>
          <p:cNvPr id="131" name="Rectangle 130"/>
          <p:cNvSpPr/>
          <p:nvPr/>
        </p:nvSpPr>
        <p:spPr>
          <a:xfrm>
            <a:off x="1588590" y="4596003"/>
            <a:ext cx="784189"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Database</a:t>
            </a:r>
          </a:p>
        </p:txBody>
      </p:sp>
      <p:cxnSp>
        <p:nvCxnSpPr>
          <p:cNvPr id="137" name="Straight Arrow Connector 136"/>
          <p:cNvCxnSpPr>
            <a:cxnSpLocks/>
          </p:cNvCxnSpPr>
          <p:nvPr/>
        </p:nvCxnSpPr>
        <p:spPr>
          <a:xfrm>
            <a:off x="904411" y="3815379"/>
            <a:ext cx="1388946" cy="1"/>
          </a:xfrm>
          <a:prstGeom prst="straightConnector1">
            <a:avLst/>
          </a:prstGeom>
          <a:noFill/>
          <a:ln w="12700" cap="flat" cmpd="sng" algn="ctr">
            <a:solidFill>
              <a:sysClr val="windowText" lastClr="000000"/>
            </a:solidFill>
            <a:prstDash val="solid"/>
            <a:miter lim="800000"/>
            <a:tailEnd type="triangle"/>
          </a:ln>
          <a:effectLst/>
        </p:spPr>
      </p:cxnSp>
      <p:sp>
        <p:nvSpPr>
          <p:cNvPr id="103" name="Rectangle 102"/>
          <p:cNvSpPr/>
          <p:nvPr/>
        </p:nvSpPr>
        <p:spPr>
          <a:xfrm>
            <a:off x="904411" y="1837834"/>
            <a:ext cx="1203727"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Backend</a:t>
            </a:r>
          </a:p>
        </p:txBody>
      </p:sp>
      <p:cxnSp>
        <p:nvCxnSpPr>
          <p:cNvPr id="104" name="Straight Arrow Connector 103"/>
          <p:cNvCxnSpPr>
            <a:cxnSpLocks/>
            <a:endCxn id="6" idx="1"/>
          </p:cNvCxnSpPr>
          <p:nvPr/>
        </p:nvCxnSpPr>
        <p:spPr>
          <a:xfrm>
            <a:off x="3184310" y="3805140"/>
            <a:ext cx="1814728" cy="10239"/>
          </a:xfrm>
          <a:prstGeom prst="straightConnector1">
            <a:avLst/>
          </a:prstGeom>
          <a:noFill/>
          <a:ln w="12700" cap="flat" cmpd="sng" algn="ctr">
            <a:solidFill>
              <a:sysClr val="windowText" lastClr="000000"/>
            </a:solidFill>
            <a:prstDash val="solid"/>
            <a:miter lim="800000"/>
            <a:tailEnd type="triangle"/>
          </a:ln>
          <a:effectLst/>
        </p:spPr>
      </p:cxnSp>
      <p:sp>
        <p:nvSpPr>
          <p:cNvPr id="109" name="Rectangle 108"/>
          <p:cNvSpPr/>
          <p:nvPr/>
        </p:nvSpPr>
        <p:spPr>
          <a:xfrm>
            <a:off x="3352058" y="3771519"/>
            <a:ext cx="1595027" cy="46166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(Publish Action)</a:t>
            </a:r>
          </a:p>
        </p:txBody>
      </p:sp>
      <p:sp>
        <p:nvSpPr>
          <p:cNvPr id="6" name="Cylinder 5"/>
          <p:cNvSpPr/>
          <p:nvPr/>
        </p:nvSpPr>
        <p:spPr bwMode="auto">
          <a:xfrm rot="16200000">
            <a:off x="6048602" y="2497283"/>
            <a:ext cx="537065" cy="2636193"/>
          </a:xfrm>
          <a:prstGeom prst="can">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 name="Picture 10"/>
          <p:cNvPicPr>
            <a:picLocks noChangeAspect="1"/>
          </p:cNvPicPr>
          <p:nvPr/>
        </p:nvPicPr>
        <p:blipFill>
          <a:blip r:embed="rId4"/>
          <a:stretch>
            <a:fillRect/>
          </a:stretch>
        </p:blipFill>
        <p:spPr>
          <a:xfrm>
            <a:off x="3989767" y="3534250"/>
            <a:ext cx="294718" cy="230885"/>
          </a:xfrm>
          <a:prstGeom prst="rect">
            <a:avLst/>
          </a:prstGeom>
        </p:spPr>
      </p:pic>
      <p:sp>
        <p:nvSpPr>
          <p:cNvPr id="12" name="Rectangle 11"/>
          <p:cNvSpPr/>
          <p:nvPr/>
        </p:nvSpPr>
        <p:spPr>
          <a:xfrm>
            <a:off x="5072001" y="3501992"/>
            <a:ext cx="2579552" cy="58477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Event Bus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(Publish/Subscribe Channel)</a:t>
            </a:r>
          </a:p>
        </p:txBody>
      </p:sp>
      <p:cxnSp>
        <p:nvCxnSpPr>
          <p:cNvPr id="114" name="Straight Arrow Connector 113"/>
          <p:cNvCxnSpPr>
            <a:cxnSpLocks/>
            <a:stCxn id="6" idx="3"/>
          </p:cNvCxnSpPr>
          <p:nvPr/>
        </p:nvCxnSpPr>
        <p:spPr>
          <a:xfrm flipV="1">
            <a:off x="7635231" y="3251257"/>
            <a:ext cx="454190" cy="564122"/>
          </a:xfrm>
          <a:prstGeom prst="straightConnector1">
            <a:avLst/>
          </a:prstGeom>
          <a:noFill/>
          <a:ln w="12700" cap="flat" cmpd="sng" algn="ctr">
            <a:solidFill>
              <a:sysClr val="windowText" lastClr="000000"/>
            </a:solidFill>
            <a:prstDash val="solid"/>
            <a:miter lim="800000"/>
            <a:tailEnd type="triangle"/>
          </a:ln>
          <a:effectLst/>
        </p:spPr>
      </p:cxnSp>
      <p:cxnSp>
        <p:nvCxnSpPr>
          <p:cNvPr id="117" name="Straight Arrow Connector 116"/>
          <p:cNvCxnSpPr>
            <a:cxnSpLocks/>
            <a:stCxn id="6" idx="3"/>
          </p:cNvCxnSpPr>
          <p:nvPr/>
        </p:nvCxnSpPr>
        <p:spPr>
          <a:xfrm>
            <a:off x="7635231" y="3815379"/>
            <a:ext cx="454190" cy="61400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p:cNvSpPr/>
          <p:nvPr/>
        </p:nvSpPr>
        <p:spPr>
          <a:xfrm>
            <a:off x="1341437" y="3571393"/>
            <a:ext cx="1092816"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UpdateUser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command</a:t>
            </a:r>
          </a:p>
        </p:txBody>
      </p:sp>
      <p:pic>
        <p:nvPicPr>
          <p:cNvPr id="145" name="Picture 144"/>
          <p:cNvPicPr>
            <a:picLocks noChangeAspect="1"/>
          </p:cNvPicPr>
          <p:nvPr/>
        </p:nvPicPr>
        <p:blipFill>
          <a:blip r:embed="rId4"/>
          <a:stretch>
            <a:fillRect/>
          </a:stretch>
        </p:blipFill>
        <p:spPr>
          <a:xfrm>
            <a:off x="8000798" y="3378208"/>
            <a:ext cx="294718" cy="230885"/>
          </a:xfrm>
          <a:prstGeom prst="rect">
            <a:avLst/>
          </a:prstGeom>
        </p:spPr>
      </p:pic>
      <p:pic>
        <p:nvPicPr>
          <p:cNvPr id="146" name="Picture 145"/>
          <p:cNvPicPr>
            <a:picLocks noChangeAspect="1"/>
          </p:cNvPicPr>
          <p:nvPr/>
        </p:nvPicPr>
        <p:blipFill>
          <a:blip r:embed="rId4"/>
          <a:stretch>
            <a:fillRect/>
          </a:stretch>
        </p:blipFill>
        <p:spPr>
          <a:xfrm>
            <a:off x="7997979" y="4021665"/>
            <a:ext cx="294718" cy="230885"/>
          </a:xfrm>
          <a:prstGeom prst="rect">
            <a:avLst/>
          </a:prstGeom>
        </p:spPr>
      </p:pic>
      <p:sp>
        <p:nvSpPr>
          <p:cNvPr id="147" name="Rectangle 146"/>
          <p:cNvSpPr/>
          <p:nvPr/>
        </p:nvSpPr>
        <p:spPr>
          <a:xfrm>
            <a:off x="8255721" y="3347153"/>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149" name="Rectangle 148"/>
          <p:cNvSpPr/>
          <p:nvPr/>
        </p:nvSpPr>
        <p:spPr>
          <a:xfrm>
            <a:off x="8255721" y="3995485"/>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46" name="Rectangle 45"/>
          <p:cNvSpPr/>
          <p:nvPr/>
        </p:nvSpPr>
        <p:spPr>
          <a:xfrm>
            <a:off x="1884513" y="5635921"/>
            <a:ext cx="9118265"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pitchFamily="34" charset="0"/>
                <a:ea typeface="+mn-ea"/>
                <a:cs typeface="+mn-cs"/>
              </a:rPr>
              <a:t>Eventual consistency across microservices’ data based on event-driven async communication</a:t>
            </a:r>
          </a:p>
        </p:txBody>
      </p:sp>
      <p:sp>
        <p:nvSpPr>
          <p:cNvPr id="4" name="Flowchart: Connector 3"/>
          <p:cNvSpPr/>
          <p:nvPr/>
        </p:nvSpPr>
        <p:spPr bwMode="auto">
          <a:xfrm>
            <a:off x="1675975" y="327748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a:t>
            </a:r>
          </a:p>
        </p:txBody>
      </p:sp>
      <p:sp>
        <p:nvSpPr>
          <p:cNvPr id="66" name="Flowchart: Connector 65"/>
          <p:cNvSpPr/>
          <p:nvPr/>
        </p:nvSpPr>
        <p:spPr bwMode="auto">
          <a:xfrm>
            <a:off x="3650666" y="328119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3</a:t>
            </a:r>
          </a:p>
        </p:txBody>
      </p:sp>
      <p:sp>
        <p:nvSpPr>
          <p:cNvPr id="67" name="Flowchart: Connector 66"/>
          <p:cNvSpPr/>
          <p:nvPr/>
        </p:nvSpPr>
        <p:spPr bwMode="auto">
          <a:xfrm>
            <a:off x="2528974" y="4106862"/>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2</a:t>
            </a:r>
          </a:p>
        </p:txBody>
      </p:sp>
      <p:sp>
        <p:nvSpPr>
          <p:cNvPr id="68" name="Flowchart: Connector 67"/>
          <p:cNvSpPr/>
          <p:nvPr/>
        </p:nvSpPr>
        <p:spPr bwMode="auto">
          <a:xfrm>
            <a:off x="7725282" y="3648154"/>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4</a:t>
            </a:r>
          </a:p>
        </p:txBody>
      </p:sp>
      <p:sp>
        <p:nvSpPr>
          <p:cNvPr id="69" name="Rectangle 68"/>
          <p:cNvSpPr/>
          <p:nvPr/>
        </p:nvSpPr>
        <p:spPr>
          <a:xfrm>
            <a:off x="2864636" y="4153404"/>
            <a:ext cx="867545"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DB update</a:t>
            </a:r>
          </a:p>
        </p:txBody>
      </p:sp>
      <p:sp>
        <p:nvSpPr>
          <p:cNvPr id="3" name="Rectangle 2"/>
          <p:cNvSpPr/>
          <p:nvPr/>
        </p:nvSpPr>
        <p:spPr bwMode="auto">
          <a:xfrm>
            <a:off x="5072001" y="4153404"/>
            <a:ext cx="2517836" cy="33409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Rectangle 69"/>
          <p:cNvSpPr/>
          <p:nvPr/>
        </p:nvSpPr>
        <p:spPr bwMode="auto">
          <a:xfrm>
            <a:off x="5074570" y="4550069"/>
            <a:ext cx="2517836" cy="322933"/>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70"/>
          <p:cNvSpPr/>
          <p:nvPr/>
        </p:nvSpPr>
        <p:spPr>
          <a:xfrm>
            <a:off x="5064507" y="4181953"/>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Event Bus Abstractions/Interface</a:t>
            </a:r>
          </a:p>
        </p:txBody>
      </p:sp>
      <p:sp>
        <p:nvSpPr>
          <p:cNvPr id="72" name="Rectangle 71"/>
          <p:cNvSpPr/>
          <p:nvPr/>
        </p:nvSpPr>
        <p:spPr>
          <a:xfrm>
            <a:off x="5076419" y="4573634"/>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Event Bus Implementations</a:t>
            </a:r>
          </a:p>
        </p:txBody>
      </p:sp>
      <p:sp>
        <p:nvSpPr>
          <p:cNvPr id="74" name="Rectangle 73"/>
          <p:cNvSpPr/>
          <p:nvPr/>
        </p:nvSpPr>
        <p:spPr bwMode="auto">
          <a:xfrm>
            <a:off x="5072001" y="4866623"/>
            <a:ext cx="80357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77"/>
          <p:cNvSpPr/>
          <p:nvPr/>
        </p:nvSpPr>
        <p:spPr bwMode="auto">
          <a:xfrm>
            <a:off x="5937400" y="4865403"/>
            <a:ext cx="81502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Rectangle 78"/>
          <p:cNvSpPr/>
          <p:nvPr/>
        </p:nvSpPr>
        <p:spPr bwMode="auto">
          <a:xfrm>
            <a:off x="6814037" y="4865403"/>
            <a:ext cx="778369"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Rectangle 79"/>
          <p:cNvSpPr/>
          <p:nvPr/>
        </p:nvSpPr>
        <p:spPr>
          <a:xfrm>
            <a:off x="5007868" y="5056789"/>
            <a:ext cx="908678" cy="2616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RabbitMQ</a:t>
            </a:r>
          </a:p>
        </p:txBody>
      </p:sp>
      <p:sp>
        <p:nvSpPr>
          <p:cNvPr id="81" name="Rectangle 80"/>
          <p:cNvSpPr/>
          <p:nvPr/>
        </p:nvSpPr>
        <p:spPr>
          <a:xfrm>
            <a:off x="5875578" y="4899672"/>
            <a:ext cx="908678" cy="57708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Bus</a:t>
            </a:r>
          </a:p>
        </p:txBody>
      </p:sp>
      <p:sp>
        <p:nvSpPr>
          <p:cNvPr id="82" name="Rectangle 81"/>
          <p:cNvSpPr/>
          <p:nvPr/>
        </p:nvSpPr>
        <p:spPr>
          <a:xfrm>
            <a:off x="6738722" y="4833606"/>
            <a:ext cx="940889" cy="90024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Other: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NServiceBus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MassTransit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etc.</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8544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Developing Microservices with ASP.NET Core</a:t>
            </a:r>
          </a:p>
        </p:txBody>
      </p:sp>
      <p:sp>
        <p:nvSpPr>
          <p:cNvPr id="5" name="Text Placeholder 4"/>
          <p:cNvSpPr>
            <a:spLocks noGrp="1"/>
          </p:cNvSpPr>
          <p:nvPr>
            <p:ph type="body" sz="quarter" idx="10"/>
          </p:nvPr>
        </p:nvSpPr>
        <p:spPr>
          <a:xfrm>
            <a:off x="2174616" y="1516062"/>
            <a:ext cx="9192455" cy="4727448"/>
          </a:xfrm>
        </p:spPr>
        <p:txBody>
          <a:bodyPr/>
          <a:lstStyle/>
          <a:p>
            <a:pPr marL="571500" indent="-571500">
              <a:buFont typeface="Wingdings" panose="05000000000000000000" pitchFamily="2" charset="2"/>
              <a:buChar char="§"/>
            </a:pPr>
            <a:r>
              <a:rPr lang="en-US" sz="3000" dirty="0"/>
              <a:t>ASP.NET Core – Web API services</a:t>
            </a:r>
          </a:p>
          <a:p>
            <a:pPr marL="1257300" lvl="4" indent="-571500">
              <a:buFont typeface="Arial" panose="020B0604020202020204" pitchFamily="34" charset="0"/>
              <a:buChar char="•"/>
            </a:pPr>
            <a:r>
              <a:rPr lang="en-US" dirty="0"/>
              <a:t>Unified controllers</a:t>
            </a:r>
          </a:p>
          <a:p>
            <a:pPr marL="1257300" lvl="4" indent="-571500">
              <a:buFont typeface="Arial" panose="020B0604020202020204" pitchFamily="34" charset="0"/>
              <a:buChar char="•"/>
            </a:pPr>
            <a:r>
              <a:rPr lang="en-US" dirty="0"/>
              <a:t>Dependency Injection out-of-the-box</a:t>
            </a:r>
          </a:p>
          <a:p>
            <a:pPr marL="1257300" lvl="4" indent="-571500">
              <a:buFont typeface="Arial" panose="020B0604020202020204" pitchFamily="34" charset="0"/>
              <a:buChar char="•"/>
            </a:pPr>
            <a:r>
              <a:rPr lang="en-US" dirty="0"/>
              <a:t>ASP.NET Core Middleware</a:t>
            </a:r>
          </a:p>
          <a:p>
            <a:pPr marL="1257300" lvl="4" indent="-571500">
              <a:buFont typeface="Arial" panose="020B0604020202020204" pitchFamily="34" charset="0"/>
              <a:buChar char="•"/>
            </a:pPr>
            <a:endParaRPr lang="en-US" dirty="0">
              <a:solidFill>
                <a:srgbClr val="FF0000"/>
              </a:solidFill>
            </a:endParaRPr>
          </a:p>
          <a:p>
            <a:pPr marL="571500" indent="-571500">
              <a:buFont typeface="Wingdings" panose="05000000000000000000" pitchFamily="2" charset="2"/>
              <a:buChar char="§"/>
            </a:pPr>
            <a:r>
              <a:rPr lang="en-US" sz="3000" dirty="0"/>
              <a:t>Implement techniques for resilient cloud apps</a:t>
            </a:r>
          </a:p>
          <a:p>
            <a:pPr marL="1257300" lvl="4" indent="-571500">
              <a:buFont typeface="Arial" panose="020B0604020202020204" pitchFamily="34" charset="0"/>
              <a:buChar char="•"/>
            </a:pPr>
            <a:r>
              <a:rPr lang="en-US" dirty="0"/>
              <a:t>Http call retries with exponential </a:t>
            </a:r>
            <a:r>
              <a:rPr lang="en-US" dirty="0" err="1"/>
              <a:t>backoff</a:t>
            </a:r>
            <a:r>
              <a:rPr lang="en-US" dirty="0"/>
              <a:t>, Circuit breakers, etc. (i.e. Polly’s policies)</a:t>
            </a:r>
            <a:endParaRPr lang="en-US" sz="3000" dirty="0"/>
          </a:p>
          <a:p>
            <a:pPr marL="571500" indent="-571500">
              <a:buFont typeface="Wingdings" panose="05000000000000000000" pitchFamily="2" charset="2"/>
              <a:buChar char="§"/>
            </a:pPr>
            <a:r>
              <a:rPr lang="en-US" sz="3000" dirty="0"/>
              <a:t>Use sync. Http for client apps up to 1</a:t>
            </a:r>
            <a:r>
              <a:rPr lang="en-US" sz="3000" baseline="30000" dirty="0"/>
              <a:t>st</a:t>
            </a:r>
            <a:r>
              <a:rPr lang="en-US" sz="3000" dirty="0"/>
              <a:t> level of internal  microservices, ideally</a:t>
            </a:r>
          </a:p>
          <a:p>
            <a:pPr marL="571500" indent="-571500">
              <a:buFont typeface="Wingdings" panose="05000000000000000000" pitchFamily="2" charset="2"/>
              <a:buChar char="§"/>
            </a:pPr>
            <a:r>
              <a:rPr lang="en-US" sz="3000" dirty="0"/>
              <a:t>Use </a:t>
            </a:r>
            <a:r>
              <a:rPr lang="en-US" sz="3000" dirty="0" err="1"/>
              <a:t>async</a:t>
            </a:r>
            <a:r>
              <a:rPr lang="en-US" sz="3000" dirty="0"/>
              <a:t>. message based comm. across internal microservices</a:t>
            </a:r>
          </a:p>
        </p:txBody>
      </p:sp>
    </p:spTree>
    <p:extLst>
      <p:ext uri="{BB962C8B-B14F-4D97-AF65-F5344CB8AC3E}">
        <p14:creationId xmlns:p14="http://schemas.microsoft.com/office/powerpoint/2010/main" val="327702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319" y="296897"/>
            <a:ext cx="10056812" cy="1846659"/>
          </a:xfrm>
        </p:spPr>
        <p:txBody>
          <a:bodyPr/>
          <a:lstStyle/>
          <a:p>
            <a:r>
              <a:rPr lang="en-US" dirty="0"/>
              <a:t>Demo </a:t>
            </a:r>
            <a:br>
              <a:rPr lang="en-US" dirty="0"/>
            </a:br>
            <a:r>
              <a:rPr lang="en-US" sz="4400" dirty="0"/>
              <a:t>eShopOnContainers and Docker Containers</a:t>
            </a:r>
            <a:endParaRPr lang="en-US" dirty="0"/>
          </a:p>
        </p:txBody>
      </p:sp>
      <p:pic>
        <p:nvPicPr>
          <p:cNvPr id="6" name="Picture 5"/>
          <p:cNvPicPr>
            <a:picLocks noChangeAspect="1"/>
          </p:cNvPicPr>
          <p:nvPr/>
        </p:nvPicPr>
        <p:blipFill>
          <a:blip r:embed="rId3"/>
          <a:stretch>
            <a:fillRect/>
          </a:stretch>
        </p:blipFill>
        <p:spPr>
          <a:xfrm>
            <a:off x="5303847" y="2159247"/>
            <a:ext cx="6597666" cy="4451006"/>
          </a:xfrm>
          <a:prstGeom prst="rect">
            <a:avLst/>
          </a:prstGeom>
        </p:spPr>
      </p:pic>
      <p:sp>
        <p:nvSpPr>
          <p:cNvPr id="7" name="Rectangle 6"/>
          <p:cNvSpPr/>
          <p:nvPr/>
        </p:nvSpPr>
        <p:spPr>
          <a:xfrm>
            <a:off x="549019" y="2308555"/>
            <a:ext cx="4754828" cy="267765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Focus on:</a:t>
            </a:r>
          </a:p>
          <a:p>
            <a:pPr marR="0" lvl="0" algn="l" defTabSz="932742"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Retries and Circuit breakers</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Health Checks</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171450" indent="-171450">
              <a:buFontTx/>
              <a:buChar char="-"/>
              <a:defRPr/>
            </a:pPr>
            <a:r>
              <a:rPr lang="en-US" sz="2400" dirty="0">
                <a:solidFill>
                  <a:srgbClr val="FFFFFF"/>
                </a:solidFill>
                <a:latin typeface="Segoe UI Light" panose="020B0502040204020203" pitchFamily="34" charset="0"/>
                <a:cs typeface="Segoe UI Light" panose="020B0502040204020203" pitchFamily="34" charset="0"/>
              </a:rPr>
              <a:t>Event Bus &amp; messaging</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81301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ounded Rectangle 27"/>
          <p:cNvSpPr/>
          <p:nvPr/>
        </p:nvSpPr>
        <p:spPr bwMode="auto">
          <a:xfrm>
            <a:off x="275480" y="5429759"/>
            <a:ext cx="1904730" cy="1343638"/>
          </a:xfrm>
          <a:prstGeom prst="roundRect">
            <a:avLst/>
          </a:prstGeom>
          <a:solidFill>
            <a:schemeClr val="accent4">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Oval 64"/>
          <p:cNvSpPr/>
          <p:nvPr/>
        </p:nvSpPr>
        <p:spPr bwMode="auto">
          <a:xfrm>
            <a:off x="3296352" y="3146915"/>
            <a:ext cx="3717717" cy="2888576"/>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2591396" y="3636630"/>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4197599" y="2785183"/>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2591396" y="4706291"/>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5811521" y="3632182"/>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5800605" y="4671268"/>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4197599" y="5541678"/>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404108" y="181571"/>
            <a:ext cx="11420203" cy="646331"/>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rPr>
              <a:t>Orchestrator’s Cluster managing microservices/containers</a:t>
            </a:r>
          </a:p>
        </p:txBody>
      </p:sp>
      <p:sp>
        <p:nvSpPr>
          <p:cNvPr id="10" name="Rectangle 9"/>
          <p:cNvSpPr/>
          <p:nvPr/>
        </p:nvSpPr>
        <p:spPr>
          <a:xfrm>
            <a:off x="600962" y="1079602"/>
            <a:ext cx="4817392" cy="1200329"/>
          </a:xfrm>
          <a:prstGeom prst="rect">
            <a:avLst/>
          </a:prstGeom>
        </p:spPr>
        <p:txBody>
          <a:bodyPr wrap="squar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Clusters provide:</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High scalability</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Automatic High Availability and resiliency</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High services density per host</a:t>
            </a:r>
          </a:p>
        </p:txBody>
      </p:sp>
      <p:pic>
        <p:nvPicPr>
          <p:cNvPr id="143"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764" y="4262020"/>
            <a:ext cx="982808" cy="98280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0" descr="Image result for Node.j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1647" y="6030013"/>
            <a:ext cx="604942" cy="370999"/>
          </a:xfrm>
          <a:prstGeom prst="rect">
            <a:avLst/>
          </a:prstGeom>
          <a:extLst>
            <a:ext uri="{909E8E84-426E-40DD-AFC4-6F175D3DCCD1}">
              <a14:hiddenFill xmlns:a14="http://schemas.microsoft.com/office/drawing/2010/main">
                <a:solidFill>
                  <a:srgbClr val="FFFFFF"/>
                </a:solidFill>
              </a14:hiddenFill>
            </a:ext>
          </a:extLst>
        </p:spPr>
      </p:pic>
      <p:pic>
        <p:nvPicPr>
          <p:cNvPr id="8" name="Picture 2" descr="Image result for Java logo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4822" y="5921572"/>
            <a:ext cx="308612" cy="5663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6"/>
          <a:stretch>
            <a:fillRect/>
          </a:stretch>
        </p:blipFill>
        <p:spPr>
          <a:xfrm>
            <a:off x="9593346" y="5974320"/>
            <a:ext cx="729040" cy="510328"/>
          </a:xfrm>
          <a:prstGeom prst="rect">
            <a:avLst/>
          </a:prstGeom>
        </p:spPr>
      </p:pic>
      <p:pic>
        <p:nvPicPr>
          <p:cNvPr id="122"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7416" y="5232891"/>
            <a:ext cx="535550" cy="535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45322" y="5272438"/>
            <a:ext cx="388749" cy="456457"/>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4316844" y="2805320"/>
            <a:ext cx="1254591" cy="685684"/>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29" name="Group 128"/>
              <p:cNvGrpSpPr/>
              <p:nvPr/>
            </p:nvGrpSpPr>
            <p:grpSpPr>
              <a:xfrm>
                <a:off x="1601399" y="2288295"/>
                <a:ext cx="601248" cy="337049"/>
                <a:chOff x="3523102" y="1791568"/>
                <a:chExt cx="6746733" cy="3782104"/>
              </a:xfrm>
              <a:solidFill>
                <a:srgbClr val="002060"/>
              </a:solidFill>
            </p:grpSpPr>
            <p:sp>
              <p:nvSpPr>
                <p:cNvPr id="131" name="Rectangle 1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6"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0" name="Hexagon 12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50" name="Group 149"/>
            <p:cNvGrpSpPr/>
            <p:nvPr/>
          </p:nvGrpSpPr>
          <p:grpSpPr>
            <a:xfrm>
              <a:off x="4966685" y="2805221"/>
              <a:ext cx="601248" cy="337049"/>
              <a:chOff x="2886562" y="2288295"/>
              <a:chExt cx="601248" cy="337049"/>
            </a:xfrm>
          </p:grpSpPr>
          <p:grpSp>
            <p:nvGrpSpPr>
              <p:cNvPr id="151" name="Group 150"/>
              <p:cNvGrpSpPr/>
              <p:nvPr/>
            </p:nvGrpSpPr>
            <p:grpSpPr>
              <a:xfrm>
                <a:off x="2886562" y="2288295"/>
                <a:ext cx="601248" cy="337049"/>
                <a:chOff x="3523102" y="1791568"/>
                <a:chExt cx="6746733" cy="3782104"/>
              </a:xfrm>
              <a:solidFill>
                <a:srgbClr val="7030A0"/>
              </a:solidFill>
            </p:grpSpPr>
            <p:sp>
              <p:nvSpPr>
                <p:cNvPr id="155" name="Rectangle 1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4" name="Hexagon 1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0" name="Group 159"/>
            <p:cNvGrpSpPr/>
            <p:nvPr/>
          </p:nvGrpSpPr>
          <p:grpSpPr>
            <a:xfrm>
              <a:off x="4316582" y="3153953"/>
              <a:ext cx="601248" cy="337049"/>
              <a:chOff x="2240670" y="2657736"/>
              <a:chExt cx="601248" cy="337049"/>
            </a:xfrm>
          </p:grpSpPr>
          <p:grpSp>
            <p:nvGrpSpPr>
              <p:cNvPr id="163" name="Group 162"/>
              <p:cNvGrpSpPr/>
              <p:nvPr/>
            </p:nvGrpSpPr>
            <p:grpSpPr>
              <a:xfrm>
                <a:off x="2240670" y="2657736"/>
                <a:ext cx="601248" cy="337049"/>
                <a:chOff x="3523102" y="1791568"/>
                <a:chExt cx="6746733" cy="3782104"/>
              </a:xfrm>
              <a:solidFill>
                <a:srgbClr val="FFC000"/>
              </a:solidFill>
            </p:grpSpPr>
            <p:sp>
              <p:nvSpPr>
                <p:cNvPr id="165" name="Rectangle 1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4" name="Hexagon 16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8" name="Group 167"/>
            <p:cNvGrpSpPr/>
            <p:nvPr/>
          </p:nvGrpSpPr>
          <p:grpSpPr>
            <a:xfrm>
              <a:off x="4970094" y="3153953"/>
              <a:ext cx="601248" cy="337049"/>
              <a:chOff x="1596268" y="2657736"/>
              <a:chExt cx="601248" cy="337049"/>
            </a:xfrm>
          </p:grpSpPr>
          <p:grpSp>
            <p:nvGrpSpPr>
              <p:cNvPr id="169" name="Group 168"/>
              <p:cNvGrpSpPr/>
              <p:nvPr/>
            </p:nvGrpSpPr>
            <p:grpSpPr>
              <a:xfrm>
                <a:off x="1596268" y="2657736"/>
                <a:ext cx="601248" cy="337049"/>
                <a:chOff x="3523102" y="1791568"/>
                <a:chExt cx="6746733" cy="3782104"/>
              </a:xfrm>
              <a:solidFill>
                <a:srgbClr val="00B050"/>
              </a:solidFill>
            </p:grpSpPr>
            <p:sp>
              <p:nvSpPr>
                <p:cNvPr id="171" name="Rectangle 17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0" name="Hexagon 16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71" name="Group 70"/>
          <p:cNvGrpSpPr/>
          <p:nvPr/>
        </p:nvGrpSpPr>
        <p:grpSpPr>
          <a:xfrm>
            <a:off x="5920743" y="3649736"/>
            <a:ext cx="1262925" cy="696253"/>
            <a:chOff x="5920701" y="3649757"/>
            <a:chExt cx="1263104" cy="696352"/>
          </a:xfrm>
        </p:grpSpPr>
        <p:grpSp>
          <p:nvGrpSpPr>
            <p:cNvPr id="174" name="Group 173"/>
            <p:cNvGrpSpPr/>
            <p:nvPr/>
          </p:nvGrpSpPr>
          <p:grpSpPr>
            <a:xfrm>
              <a:off x="5924671" y="3655788"/>
              <a:ext cx="601248" cy="337049"/>
              <a:chOff x="1601399" y="2288295"/>
              <a:chExt cx="601248" cy="337049"/>
            </a:xfrm>
          </p:grpSpPr>
          <p:grpSp>
            <p:nvGrpSpPr>
              <p:cNvPr id="175" name="Group 174"/>
              <p:cNvGrpSpPr/>
              <p:nvPr/>
            </p:nvGrpSpPr>
            <p:grpSpPr>
              <a:xfrm>
                <a:off x="1601399" y="2288295"/>
                <a:ext cx="601248" cy="337049"/>
                <a:chOff x="3523102" y="1791568"/>
                <a:chExt cx="6746733" cy="3782104"/>
              </a:xfrm>
              <a:solidFill>
                <a:srgbClr val="002060"/>
              </a:solidFill>
            </p:grpSpPr>
            <p:sp>
              <p:nvSpPr>
                <p:cNvPr id="177" name="Rectangle 1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6" name="Hexagon 17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0" name="Group 179"/>
            <p:cNvGrpSpPr/>
            <p:nvPr/>
          </p:nvGrpSpPr>
          <p:grpSpPr>
            <a:xfrm>
              <a:off x="5920701" y="4009060"/>
              <a:ext cx="601248" cy="337049"/>
              <a:chOff x="2886562" y="2288295"/>
              <a:chExt cx="601248" cy="337049"/>
            </a:xfrm>
          </p:grpSpPr>
          <p:grpSp>
            <p:nvGrpSpPr>
              <p:cNvPr id="181" name="Group 180"/>
              <p:cNvGrpSpPr/>
              <p:nvPr/>
            </p:nvGrpSpPr>
            <p:grpSpPr>
              <a:xfrm>
                <a:off x="2886562" y="2288295"/>
                <a:ext cx="601248" cy="337049"/>
                <a:chOff x="3523102" y="1791568"/>
                <a:chExt cx="6746733" cy="3782104"/>
              </a:xfrm>
              <a:solidFill>
                <a:srgbClr val="7030A0"/>
              </a:solidFill>
            </p:grpSpPr>
            <p:sp>
              <p:nvSpPr>
                <p:cNvPr id="183" name="Rectangle 18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2" name="Hexagon 18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6" name="Group 185"/>
            <p:cNvGrpSpPr/>
            <p:nvPr/>
          </p:nvGrpSpPr>
          <p:grpSpPr>
            <a:xfrm>
              <a:off x="6582557" y="3649757"/>
              <a:ext cx="601248" cy="337049"/>
              <a:chOff x="2240670" y="2657736"/>
              <a:chExt cx="601248" cy="337049"/>
            </a:xfrm>
          </p:grpSpPr>
          <p:grpSp>
            <p:nvGrpSpPr>
              <p:cNvPr id="187" name="Group 186"/>
              <p:cNvGrpSpPr/>
              <p:nvPr/>
            </p:nvGrpSpPr>
            <p:grpSpPr>
              <a:xfrm>
                <a:off x="2240670" y="2657736"/>
                <a:ext cx="601248" cy="337049"/>
                <a:chOff x="3523102" y="1791568"/>
                <a:chExt cx="6746733" cy="3782104"/>
              </a:xfrm>
              <a:solidFill>
                <a:srgbClr val="FFC000"/>
              </a:solidFill>
            </p:grpSpPr>
            <p:sp>
              <p:nvSpPr>
                <p:cNvPr id="189" name="Rectangle 1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8" name="Hexagon 18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2" name="Group 191"/>
            <p:cNvGrpSpPr/>
            <p:nvPr/>
          </p:nvGrpSpPr>
          <p:grpSpPr>
            <a:xfrm>
              <a:off x="6578192" y="4004520"/>
              <a:ext cx="601248" cy="337049"/>
              <a:chOff x="1596268" y="2657736"/>
              <a:chExt cx="601248" cy="337049"/>
            </a:xfrm>
          </p:grpSpPr>
          <p:grpSp>
            <p:nvGrpSpPr>
              <p:cNvPr id="193" name="Group 192"/>
              <p:cNvGrpSpPr/>
              <p:nvPr/>
            </p:nvGrpSpPr>
            <p:grpSpPr>
              <a:xfrm>
                <a:off x="1596268" y="2657736"/>
                <a:ext cx="601248" cy="337049"/>
                <a:chOff x="3523102" y="1791568"/>
                <a:chExt cx="6746733" cy="3782104"/>
              </a:xfrm>
              <a:solidFill>
                <a:srgbClr val="00B050"/>
              </a:solidFill>
            </p:grpSpPr>
            <p:sp>
              <p:nvSpPr>
                <p:cNvPr id="195" name="Rectangle 19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4" name="Hexagon 19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70" name="Group 69"/>
          <p:cNvGrpSpPr/>
          <p:nvPr/>
        </p:nvGrpSpPr>
        <p:grpSpPr>
          <a:xfrm>
            <a:off x="5916827" y="4687814"/>
            <a:ext cx="1254591" cy="685684"/>
            <a:chOff x="5916784" y="4687983"/>
            <a:chExt cx="1254769" cy="685781"/>
          </a:xfrm>
        </p:grpSpPr>
        <p:grpSp>
          <p:nvGrpSpPr>
            <p:cNvPr id="198" name="Group 197"/>
            <p:cNvGrpSpPr/>
            <p:nvPr/>
          </p:nvGrpSpPr>
          <p:grpSpPr>
            <a:xfrm>
              <a:off x="5916784" y="4687983"/>
              <a:ext cx="601248" cy="337049"/>
              <a:chOff x="1601399" y="2288295"/>
              <a:chExt cx="601248" cy="337049"/>
            </a:xfrm>
          </p:grpSpPr>
          <p:grpSp>
            <p:nvGrpSpPr>
              <p:cNvPr id="199" name="Group 198"/>
              <p:cNvGrpSpPr/>
              <p:nvPr/>
            </p:nvGrpSpPr>
            <p:grpSpPr>
              <a:xfrm>
                <a:off x="1601399" y="2288295"/>
                <a:ext cx="601248" cy="337049"/>
                <a:chOff x="3523102" y="1791568"/>
                <a:chExt cx="6746733" cy="3782104"/>
              </a:xfrm>
              <a:solidFill>
                <a:srgbClr val="002060"/>
              </a:solidFill>
            </p:grpSpPr>
            <p:sp>
              <p:nvSpPr>
                <p:cNvPr id="201" name="Rectangle 2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0" name="Hexagon 19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04" name="Group 203"/>
            <p:cNvGrpSpPr/>
            <p:nvPr/>
          </p:nvGrpSpPr>
          <p:grpSpPr>
            <a:xfrm>
              <a:off x="6566896" y="4687983"/>
              <a:ext cx="601248" cy="337049"/>
              <a:chOff x="2886562" y="2288295"/>
              <a:chExt cx="601248" cy="337049"/>
            </a:xfrm>
          </p:grpSpPr>
          <p:grpSp>
            <p:nvGrpSpPr>
              <p:cNvPr id="205" name="Group 204"/>
              <p:cNvGrpSpPr/>
              <p:nvPr/>
            </p:nvGrpSpPr>
            <p:grpSpPr>
              <a:xfrm>
                <a:off x="2886562" y="2288295"/>
                <a:ext cx="601248" cy="337049"/>
                <a:chOff x="3523102" y="1791568"/>
                <a:chExt cx="6746733" cy="3782104"/>
              </a:xfrm>
              <a:solidFill>
                <a:srgbClr val="7030A0"/>
              </a:solidFill>
            </p:grpSpPr>
            <p:sp>
              <p:nvSpPr>
                <p:cNvPr id="207" name="Rectangle 20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6" name="Hexagon 205"/>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0" name="Group 209"/>
            <p:cNvGrpSpPr/>
            <p:nvPr/>
          </p:nvGrpSpPr>
          <p:grpSpPr>
            <a:xfrm>
              <a:off x="5916793" y="5036715"/>
              <a:ext cx="601248" cy="337049"/>
              <a:chOff x="2240670" y="2657736"/>
              <a:chExt cx="601248" cy="337049"/>
            </a:xfrm>
          </p:grpSpPr>
          <p:grpSp>
            <p:nvGrpSpPr>
              <p:cNvPr id="211" name="Group 210"/>
              <p:cNvGrpSpPr/>
              <p:nvPr/>
            </p:nvGrpSpPr>
            <p:grpSpPr>
              <a:xfrm>
                <a:off x="2240670" y="2657736"/>
                <a:ext cx="601248" cy="337049"/>
                <a:chOff x="3523102" y="1791568"/>
                <a:chExt cx="6746733" cy="3782104"/>
              </a:xfrm>
              <a:solidFill>
                <a:srgbClr val="FFC000"/>
              </a:solidFill>
            </p:grpSpPr>
            <p:sp>
              <p:nvSpPr>
                <p:cNvPr id="213" name="Rectangle 2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2" name="Hexagon 21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6" name="Group 215"/>
            <p:cNvGrpSpPr/>
            <p:nvPr/>
          </p:nvGrpSpPr>
          <p:grpSpPr>
            <a:xfrm>
              <a:off x="6570305" y="5036715"/>
              <a:ext cx="601248" cy="337049"/>
              <a:chOff x="1596268" y="2657736"/>
              <a:chExt cx="601248" cy="337049"/>
            </a:xfrm>
          </p:grpSpPr>
          <p:grpSp>
            <p:nvGrpSpPr>
              <p:cNvPr id="217" name="Group 216"/>
              <p:cNvGrpSpPr/>
              <p:nvPr/>
            </p:nvGrpSpPr>
            <p:grpSpPr>
              <a:xfrm>
                <a:off x="1596268" y="2657736"/>
                <a:ext cx="601248" cy="337049"/>
                <a:chOff x="3523102" y="1791568"/>
                <a:chExt cx="6746733" cy="3782104"/>
              </a:xfrm>
              <a:solidFill>
                <a:srgbClr val="00B05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8" name="Hexagon 21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7" name="Group 66"/>
          <p:cNvGrpSpPr/>
          <p:nvPr/>
        </p:nvGrpSpPr>
        <p:grpSpPr>
          <a:xfrm>
            <a:off x="2704978" y="3656360"/>
            <a:ext cx="1244514" cy="692063"/>
            <a:chOff x="2704478" y="3656382"/>
            <a:chExt cx="1244691" cy="692161"/>
          </a:xfrm>
        </p:grpSpPr>
        <p:grpSp>
          <p:nvGrpSpPr>
            <p:cNvPr id="252" name="Group 251"/>
            <p:cNvGrpSpPr/>
            <p:nvPr/>
          </p:nvGrpSpPr>
          <p:grpSpPr>
            <a:xfrm>
              <a:off x="2711483" y="3656382"/>
              <a:ext cx="601248" cy="337049"/>
              <a:chOff x="2886562" y="2288295"/>
              <a:chExt cx="601248" cy="337049"/>
            </a:xfrm>
          </p:grpSpPr>
          <p:grpSp>
            <p:nvGrpSpPr>
              <p:cNvPr id="253" name="Group 252"/>
              <p:cNvGrpSpPr/>
              <p:nvPr/>
            </p:nvGrpSpPr>
            <p:grpSpPr>
              <a:xfrm>
                <a:off x="2886562" y="2288295"/>
                <a:ext cx="601248" cy="337049"/>
                <a:chOff x="3523102" y="1791568"/>
                <a:chExt cx="6746733" cy="3782104"/>
              </a:xfrm>
              <a:solidFill>
                <a:srgbClr val="7030A0"/>
              </a:solidFill>
            </p:grpSpPr>
            <p:sp>
              <p:nvSpPr>
                <p:cNvPr id="255" name="Rectangle 2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7"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4" name="Hexagon 2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2" name="Group 281"/>
            <p:cNvGrpSpPr/>
            <p:nvPr/>
          </p:nvGrpSpPr>
          <p:grpSpPr>
            <a:xfrm>
              <a:off x="2704478" y="4008867"/>
              <a:ext cx="601248" cy="337049"/>
              <a:chOff x="2240670" y="2657736"/>
              <a:chExt cx="601248" cy="337049"/>
            </a:xfrm>
          </p:grpSpPr>
          <p:grpSp>
            <p:nvGrpSpPr>
              <p:cNvPr id="283" name="Group 282"/>
              <p:cNvGrpSpPr/>
              <p:nvPr/>
            </p:nvGrpSpPr>
            <p:grpSpPr>
              <a:xfrm>
                <a:off x="2240670" y="2657736"/>
                <a:ext cx="601248" cy="337049"/>
                <a:chOff x="3523102" y="1791568"/>
                <a:chExt cx="6746733" cy="3782104"/>
              </a:xfrm>
              <a:solidFill>
                <a:srgbClr val="FFC000"/>
              </a:solidFill>
            </p:grpSpPr>
            <p:sp>
              <p:nvSpPr>
                <p:cNvPr id="285" name="Rectangle 2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4" name="Hexagon 28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8" name="Group 287"/>
            <p:cNvGrpSpPr/>
            <p:nvPr/>
          </p:nvGrpSpPr>
          <p:grpSpPr>
            <a:xfrm>
              <a:off x="3347921" y="3660280"/>
              <a:ext cx="601248" cy="337049"/>
              <a:chOff x="1596268" y="2657736"/>
              <a:chExt cx="601248" cy="337049"/>
            </a:xfrm>
          </p:grpSpPr>
          <p:grpSp>
            <p:nvGrpSpPr>
              <p:cNvPr id="289" name="Group 288"/>
              <p:cNvGrpSpPr/>
              <p:nvPr/>
            </p:nvGrpSpPr>
            <p:grpSpPr>
              <a:xfrm>
                <a:off x="1596268" y="2657736"/>
                <a:ext cx="601248" cy="337049"/>
                <a:chOff x="3523102" y="1791568"/>
                <a:chExt cx="6746733" cy="3782104"/>
              </a:xfrm>
              <a:solidFill>
                <a:srgbClr val="00B050"/>
              </a:solidFill>
            </p:grpSpPr>
            <p:sp>
              <p:nvSpPr>
                <p:cNvPr id="291" name="Rectangle 2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0" name="Hexagon 28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4" name="Group 293"/>
            <p:cNvGrpSpPr/>
            <p:nvPr/>
          </p:nvGrpSpPr>
          <p:grpSpPr>
            <a:xfrm>
              <a:off x="3344923" y="4011494"/>
              <a:ext cx="601248" cy="337049"/>
              <a:chOff x="1601399" y="2288295"/>
              <a:chExt cx="601248" cy="337049"/>
            </a:xfrm>
          </p:grpSpPr>
          <p:grpSp>
            <p:nvGrpSpPr>
              <p:cNvPr id="295" name="Group 294"/>
              <p:cNvGrpSpPr/>
              <p:nvPr/>
            </p:nvGrpSpPr>
            <p:grpSpPr>
              <a:xfrm>
                <a:off x="1601399" y="2288295"/>
                <a:ext cx="601248" cy="337049"/>
                <a:chOff x="3523102" y="1791568"/>
                <a:chExt cx="6746733" cy="3782104"/>
              </a:xfrm>
              <a:solidFill>
                <a:srgbClr val="002060"/>
              </a:solidFill>
            </p:grpSpPr>
            <p:sp>
              <p:nvSpPr>
                <p:cNvPr id="297" name="Rectangle 2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8"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9"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6" name="Hexagon 29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9" name="Group 68"/>
          <p:cNvGrpSpPr/>
          <p:nvPr/>
        </p:nvGrpSpPr>
        <p:grpSpPr>
          <a:xfrm>
            <a:off x="4290570" y="5553581"/>
            <a:ext cx="1260011" cy="694533"/>
            <a:chOff x="4290296" y="5553872"/>
            <a:chExt cx="1260190" cy="694632"/>
          </a:xfrm>
        </p:grpSpPr>
        <p:grpSp>
          <p:nvGrpSpPr>
            <p:cNvPr id="228" name="Group 227"/>
            <p:cNvGrpSpPr/>
            <p:nvPr/>
          </p:nvGrpSpPr>
          <p:grpSpPr>
            <a:xfrm>
              <a:off x="4290296" y="5554695"/>
              <a:ext cx="601248" cy="337049"/>
              <a:chOff x="2886562" y="2288295"/>
              <a:chExt cx="601248" cy="337049"/>
            </a:xfrm>
          </p:grpSpPr>
          <p:grpSp>
            <p:nvGrpSpPr>
              <p:cNvPr id="229" name="Group 228"/>
              <p:cNvGrpSpPr/>
              <p:nvPr/>
            </p:nvGrpSpPr>
            <p:grpSpPr>
              <a:xfrm>
                <a:off x="2886562" y="2288295"/>
                <a:ext cx="601248" cy="337049"/>
                <a:chOff x="3523102" y="1791568"/>
                <a:chExt cx="6746733" cy="3782104"/>
              </a:xfrm>
              <a:solidFill>
                <a:srgbClr val="7030A0"/>
              </a:solidFill>
            </p:grpSpPr>
            <p:sp>
              <p:nvSpPr>
                <p:cNvPr id="231" name="Rectangle 2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0" name="Hexagon 229"/>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34" name="Group 233"/>
            <p:cNvGrpSpPr/>
            <p:nvPr/>
          </p:nvGrpSpPr>
          <p:grpSpPr>
            <a:xfrm>
              <a:off x="4295726" y="5911455"/>
              <a:ext cx="601248" cy="337049"/>
              <a:chOff x="2240670" y="2657736"/>
              <a:chExt cx="601248" cy="337049"/>
            </a:xfrm>
          </p:grpSpPr>
          <p:grpSp>
            <p:nvGrpSpPr>
              <p:cNvPr id="235" name="Group 234"/>
              <p:cNvGrpSpPr/>
              <p:nvPr/>
            </p:nvGrpSpPr>
            <p:grpSpPr>
              <a:xfrm>
                <a:off x="2240670" y="2657736"/>
                <a:ext cx="601248" cy="337049"/>
                <a:chOff x="3523102" y="1791568"/>
                <a:chExt cx="6746733" cy="3782104"/>
              </a:xfrm>
              <a:solidFill>
                <a:srgbClr val="FFC000"/>
              </a:solidFill>
            </p:grpSpPr>
            <p:sp>
              <p:nvSpPr>
                <p:cNvPr id="237" name="Rectangle 2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6" name="Hexagon 23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1" name="Group 240"/>
              <p:cNvGrpSpPr/>
              <p:nvPr/>
            </p:nvGrpSpPr>
            <p:grpSpPr>
              <a:xfrm>
                <a:off x="1596268" y="2657736"/>
                <a:ext cx="601248" cy="337049"/>
                <a:chOff x="3523102" y="1791568"/>
                <a:chExt cx="6746733" cy="3782104"/>
              </a:xfrm>
              <a:solidFill>
                <a:srgbClr val="00B050"/>
              </a:solidFill>
            </p:grpSpPr>
            <p:sp>
              <p:nvSpPr>
                <p:cNvPr id="243" name="Rectangle 2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4"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2" name="Hexagon 241"/>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00" name="Group 299"/>
            <p:cNvGrpSpPr/>
            <p:nvPr/>
          </p:nvGrpSpPr>
          <p:grpSpPr>
            <a:xfrm>
              <a:off x="4946351" y="5553872"/>
              <a:ext cx="601248" cy="337049"/>
              <a:chOff x="1601399" y="2288295"/>
              <a:chExt cx="601248" cy="337049"/>
            </a:xfrm>
          </p:grpSpPr>
          <p:grpSp>
            <p:nvGrpSpPr>
              <p:cNvPr id="301" name="Group 300"/>
              <p:cNvGrpSpPr/>
              <p:nvPr/>
            </p:nvGrpSpPr>
            <p:grpSpPr>
              <a:xfrm>
                <a:off x="1601399" y="2288295"/>
                <a:ext cx="601248" cy="337049"/>
                <a:chOff x="3523102" y="1791568"/>
                <a:chExt cx="6746733" cy="3782104"/>
              </a:xfrm>
              <a:solidFill>
                <a:srgbClr val="002060"/>
              </a:solidFill>
            </p:grpSpPr>
            <p:sp>
              <p:nvSpPr>
                <p:cNvPr id="303" name="Rectangle 30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2" name="Hexagon 301"/>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8" name="Group 67"/>
          <p:cNvGrpSpPr/>
          <p:nvPr/>
        </p:nvGrpSpPr>
        <p:grpSpPr>
          <a:xfrm>
            <a:off x="2695859" y="4721310"/>
            <a:ext cx="1253665" cy="692199"/>
            <a:chOff x="2695358" y="4721483"/>
            <a:chExt cx="1253843" cy="692297"/>
          </a:xfrm>
        </p:grpSpPr>
        <p:grpSp>
          <p:nvGrpSpPr>
            <p:cNvPr id="258" name="Group 257"/>
            <p:cNvGrpSpPr/>
            <p:nvPr/>
          </p:nvGrpSpPr>
          <p:grpSpPr>
            <a:xfrm>
              <a:off x="2701658" y="4721483"/>
              <a:ext cx="601248" cy="337049"/>
              <a:chOff x="2240670" y="2657736"/>
              <a:chExt cx="601248" cy="337049"/>
            </a:xfrm>
          </p:grpSpPr>
          <p:grpSp>
            <p:nvGrpSpPr>
              <p:cNvPr id="259" name="Group 258"/>
              <p:cNvGrpSpPr/>
              <p:nvPr/>
            </p:nvGrpSpPr>
            <p:grpSpPr>
              <a:xfrm>
                <a:off x="2240670" y="2657736"/>
                <a:ext cx="601248" cy="337049"/>
                <a:chOff x="3523102" y="1791568"/>
                <a:chExt cx="6746733" cy="3782104"/>
              </a:xfrm>
              <a:solidFill>
                <a:srgbClr val="FFC000"/>
              </a:solidFill>
            </p:grpSpPr>
            <p:sp>
              <p:nvSpPr>
                <p:cNvPr id="261" name="Rectangle 2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2"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3"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0" name="Hexagon 25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65" name="Group 264"/>
              <p:cNvGrpSpPr/>
              <p:nvPr/>
            </p:nvGrpSpPr>
            <p:grpSpPr>
              <a:xfrm>
                <a:off x="1596268" y="2657736"/>
                <a:ext cx="601248" cy="337049"/>
                <a:chOff x="3523102" y="1791568"/>
                <a:chExt cx="6746733" cy="3782104"/>
              </a:xfrm>
              <a:solidFill>
                <a:srgbClr val="00B050"/>
              </a:solidFill>
            </p:grpSpPr>
            <p:sp>
              <p:nvSpPr>
                <p:cNvPr id="267" name="Rectangle 26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8"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9"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6" name="Hexagon 265"/>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76" name="Group 275"/>
            <p:cNvGrpSpPr/>
            <p:nvPr/>
          </p:nvGrpSpPr>
          <p:grpSpPr>
            <a:xfrm>
              <a:off x="3347953" y="4728091"/>
              <a:ext cx="601248" cy="337049"/>
              <a:chOff x="2886562" y="2288295"/>
              <a:chExt cx="601248" cy="337049"/>
            </a:xfrm>
          </p:grpSpPr>
          <p:grpSp>
            <p:nvGrpSpPr>
              <p:cNvPr id="277" name="Group 276"/>
              <p:cNvGrpSpPr/>
              <p:nvPr/>
            </p:nvGrpSpPr>
            <p:grpSpPr>
              <a:xfrm>
                <a:off x="2886562" y="2288295"/>
                <a:ext cx="601248" cy="337049"/>
                <a:chOff x="3523102" y="1791568"/>
                <a:chExt cx="6746733" cy="3782104"/>
              </a:xfrm>
              <a:solidFill>
                <a:srgbClr val="7030A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8" name="Hexagon 2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06" name="Group 305"/>
            <p:cNvGrpSpPr/>
            <p:nvPr/>
          </p:nvGrpSpPr>
          <p:grpSpPr>
            <a:xfrm>
              <a:off x="3344923" y="5076729"/>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51" name="Group 50"/>
          <p:cNvGrpSpPr/>
          <p:nvPr/>
        </p:nvGrpSpPr>
        <p:grpSpPr>
          <a:xfrm>
            <a:off x="4209416" y="3789276"/>
            <a:ext cx="430345" cy="430345"/>
            <a:chOff x="4209130" y="3789317"/>
            <a:chExt cx="430406" cy="430406"/>
          </a:xfrm>
        </p:grpSpPr>
        <p:sp>
          <p:nvSpPr>
            <p:cNvPr id="49" name="Rectangle 48"/>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2" name="Picture 311"/>
            <p:cNvPicPr>
              <a:picLocks noChangeAspect="1"/>
            </p:cNvPicPr>
            <p:nvPr/>
          </p:nvPicPr>
          <p:blipFill>
            <a:blip r:embed="rId9"/>
            <a:stretch>
              <a:fillRect/>
            </a:stretch>
          </p:blipFill>
          <p:spPr>
            <a:xfrm>
              <a:off x="4209130" y="3789317"/>
              <a:ext cx="430406" cy="430406"/>
            </a:xfrm>
            <a:prstGeom prst="rect">
              <a:avLst/>
            </a:prstGeom>
          </p:spPr>
        </p:pic>
      </p:grpSp>
      <p:grpSp>
        <p:nvGrpSpPr>
          <p:cNvPr id="313" name="Group 312"/>
          <p:cNvGrpSpPr/>
          <p:nvPr/>
        </p:nvGrpSpPr>
        <p:grpSpPr>
          <a:xfrm>
            <a:off x="4199928" y="4849812"/>
            <a:ext cx="430345" cy="430345"/>
            <a:chOff x="4209130" y="3789317"/>
            <a:chExt cx="430406" cy="430406"/>
          </a:xfrm>
        </p:grpSpPr>
        <p:sp>
          <p:nvSpPr>
            <p:cNvPr id="314" name="Rectangle 31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5" name="Picture 314"/>
            <p:cNvPicPr>
              <a:picLocks noChangeAspect="1"/>
            </p:cNvPicPr>
            <p:nvPr/>
          </p:nvPicPr>
          <p:blipFill>
            <a:blip r:embed="rId9"/>
            <a:stretch>
              <a:fillRect/>
            </a:stretch>
          </p:blipFill>
          <p:spPr>
            <a:xfrm>
              <a:off x="4209130" y="3789317"/>
              <a:ext cx="430406" cy="430406"/>
            </a:xfrm>
            <a:prstGeom prst="rect">
              <a:avLst/>
            </a:prstGeom>
          </p:spPr>
        </p:pic>
      </p:grpSp>
      <p:grpSp>
        <p:nvGrpSpPr>
          <p:cNvPr id="316" name="Group 315"/>
          <p:cNvGrpSpPr/>
          <p:nvPr/>
        </p:nvGrpSpPr>
        <p:grpSpPr>
          <a:xfrm>
            <a:off x="5811288" y="5695560"/>
            <a:ext cx="430345" cy="430345"/>
            <a:chOff x="4209130" y="3789317"/>
            <a:chExt cx="430406" cy="430406"/>
          </a:xfrm>
        </p:grpSpPr>
        <p:sp>
          <p:nvSpPr>
            <p:cNvPr id="317" name="Rectangle 31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8" name="Picture 317"/>
            <p:cNvPicPr>
              <a:picLocks noChangeAspect="1"/>
            </p:cNvPicPr>
            <p:nvPr/>
          </p:nvPicPr>
          <p:blipFill>
            <a:blip r:embed="rId9"/>
            <a:stretch>
              <a:fillRect/>
            </a:stretch>
          </p:blipFill>
          <p:spPr>
            <a:xfrm>
              <a:off x="4209130" y="3789317"/>
              <a:ext cx="430406" cy="430406"/>
            </a:xfrm>
            <a:prstGeom prst="rect">
              <a:avLst/>
            </a:prstGeom>
          </p:spPr>
        </p:pic>
      </p:grpSp>
      <p:grpSp>
        <p:nvGrpSpPr>
          <p:cNvPr id="319" name="Group 318"/>
          <p:cNvGrpSpPr/>
          <p:nvPr/>
        </p:nvGrpSpPr>
        <p:grpSpPr>
          <a:xfrm>
            <a:off x="7399469" y="4802546"/>
            <a:ext cx="430345" cy="430345"/>
            <a:chOff x="4209130" y="3789317"/>
            <a:chExt cx="430406" cy="430406"/>
          </a:xfrm>
        </p:grpSpPr>
        <p:sp>
          <p:nvSpPr>
            <p:cNvPr id="320" name="Rectangle 31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1" name="Picture 320"/>
            <p:cNvPicPr>
              <a:picLocks noChangeAspect="1"/>
            </p:cNvPicPr>
            <p:nvPr/>
          </p:nvPicPr>
          <p:blipFill>
            <a:blip r:embed="rId9"/>
            <a:stretch>
              <a:fillRect/>
            </a:stretch>
          </p:blipFill>
          <p:spPr>
            <a:xfrm>
              <a:off x="4209130" y="3789317"/>
              <a:ext cx="430406" cy="430406"/>
            </a:xfrm>
            <a:prstGeom prst="rect">
              <a:avLst/>
            </a:prstGeom>
          </p:spPr>
        </p:pic>
      </p:grpSp>
      <p:grpSp>
        <p:nvGrpSpPr>
          <p:cNvPr id="322" name="Group 321"/>
          <p:cNvGrpSpPr/>
          <p:nvPr/>
        </p:nvGrpSpPr>
        <p:grpSpPr>
          <a:xfrm>
            <a:off x="7423326" y="3771564"/>
            <a:ext cx="430345" cy="430345"/>
            <a:chOff x="4209130" y="3789317"/>
            <a:chExt cx="430406" cy="430406"/>
          </a:xfrm>
        </p:grpSpPr>
        <p:sp>
          <p:nvSpPr>
            <p:cNvPr id="323" name="Rectangle 32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4" name="Picture 323"/>
            <p:cNvPicPr>
              <a:picLocks noChangeAspect="1"/>
            </p:cNvPicPr>
            <p:nvPr/>
          </p:nvPicPr>
          <p:blipFill>
            <a:blip r:embed="rId9"/>
            <a:stretch>
              <a:fillRect/>
            </a:stretch>
          </p:blipFill>
          <p:spPr>
            <a:xfrm>
              <a:off x="4209130" y="3789317"/>
              <a:ext cx="430406" cy="430406"/>
            </a:xfrm>
            <a:prstGeom prst="rect">
              <a:avLst/>
            </a:prstGeom>
          </p:spPr>
        </p:pic>
      </p:grpSp>
      <p:grpSp>
        <p:nvGrpSpPr>
          <p:cNvPr id="325" name="Group 324"/>
          <p:cNvGrpSpPr/>
          <p:nvPr/>
        </p:nvGrpSpPr>
        <p:grpSpPr>
          <a:xfrm>
            <a:off x="5790980" y="2914539"/>
            <a:ext cx="430345" cy="430345"/>
            <a:chOff x="4209130" y="3789317"/>
            <a:chExt cx="430406" cy="430406"/>
          </a:xfrm>
        </p:grpSpPr>
        <p:sp>
          <p:nvSpPr>
            <p:cNvPr id="326" name="Rectangle 32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7" name="Picture 326"/>
            <p:cNvPicPr>
              <a:picLocks noChangeAspect="1"/>
            </p:cNvPicPr>
            <p:nvPr/>
          </p:nvPicPr>
          <p:blipFill>
            <a:blip r:embed="rId9"/>
            <a:stretch>
              <a:fillRect/>
            </a:stretch>
          </p:blipFill>
          <p:spPr>
            <a:xfrm>
              <a:off x="4209130" y="3789317"/>
              <a:ext cx="430406" cy="430406"/>
            </a:xfrm>
            <a:prstGeom prst="rect">
              <a:avLst/>
            </a:prstGeom>
          </p:spPr>
        </p:pic>
      </p:grpSp>
      <p:grpSp>
        <p:nvGrpSpPr>
          <p:cNvPr id="48" name="Group 47"/>
          <p:cNvGrpSpPr/>
          <p:nvPr/>
        </p:nvGrpSpPr>
        <p:grpSpPr>
          <a:xfrm>
            <a:off x="9339373" y="2814296"/>
            <a:ext cx="2521366" cy="1373429"/>
            <a:chOff x="9339373" y="2814296"/>
            <a:chExt cx="2521366" cy="1373429"/>
          </a:xfrm>
        </p:grpSpPr>
        <p:grpSp>
          <p:nvGrpSpPr>
            <p:cNvPr id="133" name="Group 132"/>
            <p:cNvGrpSpPr/>
            <p:nvPr/>
          </p:nvGrpSpPr>
          <p:grpSpPr>
            <a:xfrm>
              <a:off x="9908512" y="3441897"/>
              <a:ext cx="601163" cy="337001"/>
              <a:chOff x="10393630" y="3075193"/>
              <a:chExt cx="601248" cy="337049"/>
            </a:xfrm>
          </p:grpSpPr>
          <p:sp>
            <p:nvSpPr>
              <p:cNvPr id="119" name="Rectangle 118"/>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19"/>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120"/>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3" name="Group 122"/>
            <p:cNvGrpSpPr/>
            <p:nvPr/>
          </p:nvGrpSpPr>
          <p:grpSpPr>
            <a:xfrm>
              <a:off x="10607320" y="3442663"/>
              <a:ext cx="601163" cy="337001"/>
              <a:chOff x="3523102" y="1791568"/>
              <a:chExt cx="6746733" cy="3782104"/>
            </a:xfrm>
            <a:solidFill>
              <a:schemeClr val="tx1">
                <a:lumMod val="50000"/>
              </a:schemeClr>
            </a:solidFill>
          </p:grpSpPr>
          <p:sp>
            <p:nvSpPr>
              <p:cNvPr id="125" name="Rectangle 124"/>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Rectangle 133"/>
            <p:cNvSpPr/>
            <p:nvPr/>
          </p:nvSpPr>
          <p:spPr>
            <a:xfrm>
              <a:off x="9339373" y="2814296"/>
              <a:ext cx="2521366"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Official Docker Images</a:t>
              </a:r>
            </a:p>
          </p:txBody>
        </p:sp>
        <p:grpSp>
          <p:nvGrpSpPr>
            <p:cNvPr id="135" name="Group 134"/>
            <p:cNvGrpSpPr/>
            <p:nvPr/>
          </p:nvGrpSpPr>
          <p:grpSpPr>
            <a:xfrm>
              <a:off x="9908512" y="3849958"/>
              <a:ext cx="601163" cy="337001"/>
              <a:chOff x="10393630" y="3075193"/>
              <a:chExt cx="601248" cy="337049"/>
            </a:xfrm>
          </p:grpSpPr>
          <p:sp>
            <p:nvSpPr>
              <p:cNvPr id="136" name="Rectangle 135"/>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136"/>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Freeform 137"/>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9" name="Group 138"/>
            <p:cNvGrpSpPr/>
            <p:nvPr/>
          </p:nvGrpSpPr>
          <p:grpSpPr>
            <a:xfrm>
              <a:off x="10607320" y="3850724"/>
              <a:ext cx="601163" cy="337001"/>
              <a:chOff x="3523102" y="1791568"/>
              <a:chExt cx="6746733" cy="3782104"/>
            </a:xfrm>
            <a:solidFill>
              <a:schemeClr val="tx1">
                <a:lumMod val="50000"/>
              </a:schemeClr>
            </a:solidFill>
          </p:grpSpPr>
          <p:sp>
            <p:nvSpPr>
              <p:cNvPr id="140" name="Rectangle 139"/>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Freeform 14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Freeform 14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147"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9971181"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2917" y="3468973"/>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10683363"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6668" y="3878002"/>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61389" y="3940292"/>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61"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84788" y="3943106"/>
              <a:ext cx="254909" cy="156330"/>
            </a:xfrm>
            <a:prstGeom prst="rect">
              <a:avLst/>
            </a:prstGeom>
            <a:extLst>
              <a:ext uri="{909E8E84-426E-40DD-AFC4-6F175D3DCCD1}">
                <a14:hiddenFill xmlns:a14="http://schemas.microsoft.com/office/drawing/2010/main">
                  <a:solidFill>
                    <a:srgbClr val="FFFFFF"/>
                  </a:solidFill>
                </a14:hiddenFill>
              </a:ext>
            </a:extLst>
          </p:spPr>
        </p:pic>
        <p:sp>
          <p:nvSpPr>
            <p:cNvPr id="30" name="Rectangle 29"/>
            <p:cNvSpPr/>
            <p:nvPr/>
          </p:nvSpPr>
          <p:spPr>
            <a:xfrm>
              <a:off x="9526357" y="3081651"/>
              <a:ext cx="2179669" cy="313772"/>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ysClr val="windowText" lastClr="000000"/>
                  </a:solidFill>
                  <a:effectLst/>
                  <a:uLnTx/>
                  <a:uFillTx/>
                  <a:latin typeface="Segoe UI"/>
                  <a:ea typeface="+mn-ea"/>
                  <a:cs typeface="+mn-cs"/>
                  <a:hlinkClick r:id="rId13"/>
                </a:rPr>
                <a:t>https://hub.docker.com</a:t>
              </a:r>
              <a:r>
                <a:rPr kumimoji="0" lang="en-US" sz="1399" b="0" i="0" u="none" strike="noStrike" kern="0" cap="none" spc="0" normalizeH="0" baseline="0" noProof="0" dirty="0">
                  <a:ln>
                    <a:noFill/>
                  </a:ln>
                  <a:solidFill>
                    <a:sysClr val="windowText" lastClr="000000"/>
                  </a:solidFill>
                  <a:effectLst/>
                  <a:uLnTx/>
                  <a:uFillTx/>
                  <a:latin typeface="Segoe UI"/>
                  <a:ea typeface="+mn-ea"/>
                  <a:cs typeface="+mn-cs"/>
                </a:rPr>
                <a:t>  </a:t>
              </a:r>
            </a:p>
          </p:txBody>
        </p:sp>
        <p:pic>
          <p:nvPicPr>
            <p:cNvPr id="328"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1464" y="3508650"/>
              <a:ext cx="182148" cy="21387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7809" y="3913522"/>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8" name="Group 337"/>
          <p:cNvGrpSpPr>
            <a:grpSpLocks noChangeAspect="1"/>
          </p:cNvGrpSpPr>
          <p:nvPr/>
        </p:nvGrpSpPr>
        <p:grpSpPr>
          <a:xfrm>
            <a:off x="379276" y="5729510"/>
            <a:ext cx="700201" cy="700201"/>
            <a:chOff x="4209130" y="3789317"/>
            <a:chExt cx="430406" cy="430406"/>
          </a:xfrm>
        </p:grpSpPr>
        <p:sp>
          <p:nvSpPr>
            <p:cNvPr id="342" name="Rectangle 34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43" name="Picture 342"/>
            <p:cNvPicPr>
              <a:picLocks noChangeAspect="1"/>
            </p:cNvPicPr>
            <p:nvPr/>
          </p:nvPicPr>
          <p:blipFill>
            <a:blip r:embed="rId9"/>
            <a:stretch>
              <a:fillRect/>
            </a:stretch>
          </p:blipFill>
          <p:spPr>
            <a:xfrm>
              <a:off x="4209130" y="3789317"/>
              <a:ext cx="430406" cy="430406"/>
            </a:xfrm>
            <a:prstGeom prst="rect">
              <a:avLst/>
            </a:prstGeom>
          </p:spPr>
        </p:pic>
      </p:grpSp>
      <p:pic>
        <p:nvPicPr>
          <p:cNvPr id="344"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664" y="2509586"/>
            <a:ext cx="982808" cy="982808"/>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2894" y="5561243"/>
            <a:ext cx="388749" cy="456457"/>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7140" y="6158374"/>
            <a:ext cx="535550" cy="53555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p:nvPr/>
        </p:nvCxnSpPr>
        <p:spPr>
          <a:xfrm flipV="1">
            <a:off x="1079478" y="5757349"/>
            <a:ext cx="411187" cy="2781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343" idx="3"/>
            <a:endCxn id="356" idx="1"/>
          </p:cNvCxnSpPr>
          <p:nvPr/>
        </p:nvCxnSpPr>
        <p:spPr>
          <a:xfrm>
            <a:off x="1079478" y="6079611"/>
            <a:ext cx="377663" cy="3465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217324" y="5903397"/>
            <a:ext cx="399247"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mn-cs"/>
              </a:rPr>
              <a:t>or</a:t>
            </a: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358"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84595" y="4911601"/>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08551" y="3849958"/>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81175" y="2990197"/>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74049" y="3854781"/>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68576" y="4937390"/>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88059" y="5757349"/>
            <a:ext cx="205969" cy="241841"/>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4541837" y="4264044"/>
            <a:ext cx="1276311" cy="522964"/>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ysClr val="windowText" lastClr="000000"/>
                </a:solidFill>
                <a:effectLst/>
                <a:uLnTx/>
                <a:uFillTx/>
                <a:latin typeface="Segoe UI"/>
                <a:ea typeface="+mn-ea"/>
                <a:cs typeface="+mn-cs"/>
              </a:rPr>
              <a:t>Cluster of </a:t>
            </a:r>
          </a:p>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ysClr val="windowText" lastClr="000000"/>
                </a:solidFill>
                <a:effectLst/>
                <a:uLnTx/>
                <a:uFillTx/>
                <a:latin typeface="Segoe UI"/>
                <a:ea typeface="+mn-ea"/>
                <a:cs typeface="+mn-cs"/>
              </a:rPr>
              <a:t>Nodes/Hosts</a:t>
            </a:r>
          </a:p>
        </p:txBody>
      </p:sp>
      <p:sp>
        <p:nvSpPr>
          <p:cNvPr id="424" name="Rectangle 423"/>
          <p:cNvSpPr/>
          <p:nvPr/>
        </p:nvSpPr>
        <p:spPr>
          <a:xfrm>
            <a:off x="504048" y="5429768"/>
            <a:ext cx="526770"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mn-cs"/>
              </a:rPr>
              <a:t>VM</a:t>
            </a: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72" name="Group 71"/>
          <p:cNvGrpSpPr/>
          <p:nvPr/>
        </p:nvGrpSpPr>
        <p:grpSpPr>
          <a:xfrm>
            <a:off x="6329729" y="879022"/>
            <a:ext cx="2555508" cy="1737594"/>
            <a:chOff x="6329729" y="879022"/>
            <a:chExt cx="2555508" cy="1737594"/>
          </a:xfrm>
        </p:grpSpPr>
        <p:grpSp>
          <p:nvGrpSpPr>
            <p:cNvPr id="2" name="Group 1"/>
            <p:cNvGrpSpPr/>
            <p:nvPr/>
          </p:nvGrpSpPr>
          <p:grpSpPr>
            <a:xfrm>
              <a:off x="6435096" y="893253"/>
              <a:ext cx="1043641" cy="1394623"/>
              <a:chOff x="6408519" y="912065"/>
              <a:chExt cx="1043789" cy="1394821"/>
            </a:xfrm>
          </p:grpSpPr>
          <p:sp>
            <p:nvSpPr>
              <p:cNvPr id="32" name="Hexagon 31"/>
              <p:cNvSpPr/>
              <p:nvPr/>
            </p:nvSpPr>
            <p:spPr bwMode="auto">
              <a:xfrm>
                <a:off x="6614545" y="1346247"/>
                <a:ext cx="373863" cy="315996"/>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6408519" y="1267300"/>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6" name="Rectangle 35"/>
              <p:cNvSpPr/>
              <p:nvPr/>
            </p:nvSpPr>
            <p:spPr>
              <a:xfrm>
                <a:off x="6572713" y="912065"/>
                <a:ext cx="757400" cy="382362"/>
              </a:xfrm>
              <a:prstGeom prst="rect">
                <a:avLst/>
              </a:prstGeom>
              <a:ln>
                <a:noFill/>
              </a:ln>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Light"/>
                    <a:ea typeface="+mn-ea"/>
                    <a:cs typeface="+mn-cs"/>
                  </a:rPr>
                  <a:t>App 1</a:t>
                </a:r>
              </a:p>
            </p:txBody>
          </p:sp>
          <p:sp>
            <p:nvSpPr>
              <p:cNvPr id="33" name="Hexagon 32"/>
              <p:cNvSpPr/>
              <p:nvPr/>
            </p:nvSpPr>
            <p:spPr bwMode="auto">
              <a:xfrm>
                <a:off x="6614545" y="1921660"/>
                <a:ext cx="373863" cy="315996"/>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4" name="Hexagon 33"/>
              <p:cNvSpPr/>
              <p:nvPr/>
            </p:nvSpPr>
            <p:spPr bwMode="auto">
              <a:xfrm>
                <a:off x="7040212" y="1640859"/>
                <a:ext cx="373863" cy="315996"/>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 name="Group 2"/>
            <p:cNvGrpSpPr/>
            <p:nvPr/>
          </p:nvGrpSpPr>
          <p:grpSpPr>
            <a:xfrm>
              <a:off x="7680811" y="879022"/>
              <a:ext cx="1043641" cy="1408081"/>
              <a:chOff x="7668006" y="898606"/>
              <a:chExt cx="1043789" cy="1408281"/>
            </a:xfrm>
          </p:grpSpPr>
          <p:sp>
            <p:nvSpPr>
              <p:cNvPr id="26" name="Rounded Rectangle 25"/>
              <p:cNvSpPr/>
              <p:nvPr/>
            </p:nvSpPr>
            <p:spPr bwMode="auto">
              <a:xfrm>
                <a:off x="7668006" y="1267301"/>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7" name="Rectangle 36"/>
              <p:cNvSpPr/>
              <p:nvPr/>
            </p:nvSpPr>
            <p:spPr>
              <a:xfrm>
                <a:off x="7817030" y="898606"/>
                <a:ext cx="796644" cy="38236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Light"/>
                    <a:ea typeface="+mn-ea"/>
                    <a:cs typeface="+mn-cs"/>
                  </a:rPr>
                  <a:t>App 2</a:t>
                </a:r>
              </a:p>
            </p:txBody>
          </p:sp>
          <p:sp>
            <p:nvSpPr>
              <p:cNvPr id="23" name="Hexagon 22"/>
              <p:cNvSpPr/>
              <p:nvPr/>
            </p:nvSpPr>
            <p:spPr bwMode="auto">
              <a:xfrm>
                <a:off x="7836759" y="1338396"/>
                <a:ext cx="373863" cy="315996"/>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5" name="Hexagon 24"/>
              <p:cNvSpPr/>
              <p:nvPr/>
            </p:nvSpPr>
            <p:spPr bwMode="auto">
              <a:xfrm>
                <a:off x="8262426" y="1633009"/>
                <a:ext cx="373863" cy="315996"/>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4" name="Hexagon 23"/>
              <p:cNvSpPr/>
              <p:nvPr/>
            </p:nvSpPr>
            <p:spPr bwMode="auto">
              <a:xfrm>
                <a:off x="7836759" y="191381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2" name="Hexagon 11"/>
            <p:cNvSpPr/>
            <p:nvPr/>
          </p:nvSpPr>
          <p:spPr bwMode="auto">
            <a:xfrm>
              <a:off x="6700434" y="1367147"/>
              <a:ext cx="278203" cy="248890"/>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3" name="Hexagon 12"/>
            <p:cNvSpPr/>
            <p:nvPr/>
          </p:nvSpPr>
          <p:spPr bwMode="auto">
            <a:xfrm>
              <a:off x="7903597" y="1905507"/>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4" name="Hexagon 13"/>
            <p:cNvSpPr/>
            <p:nvPr/>
          </p:nvSpPr>
          <p:spPr bwMode="auto">
            <a:xfrm>
              <a:off x="8345031" y="1658389"/>
              <a:ext cx="278203" cy="248890"/>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5" name="Hexagon 14"/>
            <p:cNvSpPr/>
            <p:nvPr/>
          </p:nvSpPr>
          <p:spPr bwMode="auto">
            <a:xfrm>
              <a:off x="6679037" y="1389862"/>
              <a:ext cx="278203" cy="248890"/>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7" name="Hexagon 16"/>
            <p:cNvSpPr/>
            <p:nvPr/>
          </p:nvSpPr>
          <p:spPr bwMode="auto">
            <a:xfrm>
              <a:off x="6700013" y="1934026"/>
              <a:ext cx="278203" cy="248890"/>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8" name="Hexagon 17"/>
            <p:cNvSpPr/>
            <p:nvPr/>
          </p:nvSpPr>
          <p:spPr bwMode="auto">
            <a:xfrm>
              <a:off x="6668821" y="1905507"/>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9" name="Hexagon 18"/>
            <p:cNvSpPr/>
            <p:nvPr/>
          </p:nvSpPr>
          <p:spPr bwMode="auto">
            <a:xfrm>
              <a:off x="6686385" y="1952750"/>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0" name="Hexagon 19"/>
            <p:cNvSpPr/>
            <p:nvPr/>
          </p:nvSpPr>
          <p:spPr bwMode="auto">
            <a:xfrm>
              <a:off x="7107466" y="1692115"/>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1" name="Hexagon 20"/>
            <p:cNvSpPr/>
            <p:nvPr/>
          </p:nvSpPr>
          <p:spPr bwMode="auto">
            <a:xfrm>
              <a:off x="7149599" y="1642095"/>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2" name="Hexagon 21"/>
            <p:cNvSpPr/>
            <p:nvPr/>
          </p:nvSpPr>
          <p:spPr bwMode="auto">
            <a:xfrm>
              <a:off x="7105556" y="1656980"/>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8" name="Hexagon 37"/>
            <p:cNvSpPr/>
            <p:nvPr/>
          </p:nvSpPr>
          <p:spPr bwMode="auto">
            <a:xfrm>
              <a:off x="7896943" y="1376520"/>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9" name="Hexagon 38"/>
            <p:cNvSpPr/>
            <p:nvPr/>
          </p:nvSpPr>
          <p:spPr bwMode="auto">
            <a:xfrm>
              <a:off x="7896943" y="1367147"/>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0" name="Hexagon 39"/>
            <p:cNvSpPr/>
            <p:nvPr/>
          </p:nvSpPr>
          <p:spPr bwMode="auto">
            <a:xfrm>
              <a:off x="7912227" y="1323136"/>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1" name="Hexagon 40"/>
            <p:cNvSpPr/>
            <p:nvPr/>
          </p:nvSpPr>
          <p:spPr bwMode="auto">
            <a:xfrm>
              <a:off x="7856896" y="1918729"/>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2" name="Hexagon 41"/>
            <p:cNvSpPr/>
            <p:nvPr/>
          </p:nvSpPr>
          <p:spPr bwMode="auto">
            <a:xfrm>
              <a:off x="8358533" y="1635276"/>
              <a:ext cx="278203" cy="248890"/>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4" name="Hexagon 43"/>
            <p:cNvSpPr/>
            <p:nvPr/>
          </p:nvSpPr>
          <p:spPr bwMode="auto">
            <a:xfrm>
              <a:off x="7941345" y="1915082"/>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2" name="Hexagon 51"/>
            <p:cNvSpPr/>
            <p:nvPr/>
          </p:nvSpPr>
          <p:spPr bwMode="auto">
            <a:xfrm>
              <a:off x="6668227" y="1943600"/>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4" name="Hexagon 53"/>
            <p:cNvSpPr/>
            <p:nvPr/>
          </p:nvSpPr>
          <p:spPr bwMode="auto">
            <a:xfrm>
              <a:off x="7891123" y="1359493"/>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5" name="Hexagon 54"/>
            <p:cNvSpPr/>
            <p:nvPr/>
          </p:nvSpPr>
          <p:spPr bwMode="auto">
            <a:xfrm>
              <a:off x="7896991" y="1372583"/>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7" name="Hexagon 56"/>
            <p:cNvSpPr/>
            <p:nvPr/>
          </p:nvSpPr>
          <p:spPr bwMode="auto">
            <a:xfrm>
              <a:off x="7102754" y="1677613"/>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31" name="Rectangle 330"/>
            <p:cNvSpPr/>
            <p:nvPr/>
          </p:nvSpPr>
          <p:spPr>
            <a:xfrm>
              <a:off x="6329729" y="2278062"/>
              <a:ext cx="2555508" cy="33855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a:ea typeface="+mn-ea"/>
                  <a:cs typeface="+mn-cs"/>
                </a:rPr>
                <a:t>My ASP.NET Core Services</a:t>
              </a:r>
            </a:p>
          </p:txBody>
        </p:sp>
      </p:grpSp>
      <p:sp>
        <p:nvSpPr>
          <p:cNvPr id="45" name="Arrow: Down 44"/>
          <p:cNvSpPr/>
          <p:nvPr/>
        </p:nvSpPr>
        <p:spPr bwMode="auto">
          <a:xfrm rot="3178732">
            <a:off x="8091718" y="2470529"/>
            <a:ext cx="775471" cy="1167086"/>
          </a:xfrm>
          <a:prstGeom prst="downArrow">
            <a:avLst/>
          </a:prstGeom>
          <a:solidFill>
            <a:srgbClr val="3A8B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6" name="Group 75"/>
          <p:cNvGrpSpPr/>
          <p:nvPr/>
        </p:nvGrpSpPr>
        <p:grpSpPr>
          <a:xfrm>
            <a:off x="8935859" y="1022188"/>
            <a:ext cx="2577412" cy="1739831"/>
            <a:chOff x="8935859" y="1022188"/>
            <a:chExt cx="2577412" cy="1739831"/>
          </a:xfrm>
        </p:grpSpPr>
        <p:grpSp>
          <p:nvGrpSpPr>
            <p:cNvPr id="74" name="Group 73"/>
            <p:cNvGrpSpPr/>
            <p:nvPr/>
          </p:nvGrpSpPr>
          <p:grpSpPr>
            <a:xfrm>
              <a:off x="8935859" y="1022188"/>
              <a:ext cx="2577412" cy="1739831"/>
              <a:chOff x="8935859" y="1022188"/>
              <a:chExt cx="2577412" cy="1739831"/>
            </a:xfrm>
          </p:grpSpPr>
          <p:grpSp>
            <p:nvGrpSpPr>
              <p:cNvPr id="6" name="Group 5"/>
              <p:cNvGrpSpPr/>
              <p:nvPr/>
            </p:nvGrpSpPr>
            <p:grpSpPr>
              <a:xfrm>
                <a:off x="10270555" y="1441460"/>
                <a:ext cx="601163" cy="337001"/>
                <a:chOff x="2244917" y="2288296"/>
                <a:chExt cx="601248" cy="337049"/>
              </a:xfrm>
            </p:grpSpPr>
            <p:grpSp>
              <p:nvGrpSpPr>
                <p:cNvPr id="99" name="Group 98"/>
                <p:cNvGrpSpPr/>
                <p:nvPr/>
              </p:nvGrpSpPr>
              <p:grpSpPr>
                <a:xfrm>
                  <a:off x="2244917" y="2288296"/>
                  <a:ext cx="601248" cy="337049"/>
                  <a:chOff x="3523102" y="1791568"/>
                  <a:chExt cx="6746733" cy="3782104"/>
                </a:xfrm>
                <a:solidFill>
                  <a:srgbClr val="C00000"/>
                </a:solidFill>
              </p:grpSpPr>
              <p:sp>
                <p:nvSpPr>
                  <p:cNvPr id="100" name="Rectangle 9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 name="Hexagon 15"/>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10912108" y="1441459"/>
                <a:ext cx="601163" cy="337001"/>
                <a:chOff x="2886562" y="2288295"/>
                <a:chExt cx="601248" cy="337049"/>
              </a:xfrm>
            </p:grpSpPr>
            <p:grpSp>
              <p:nvGrpSpPr>
                <p:cNvPr id="107" name="Group 106"/>
                <p:cNvGrpSpPr/>
                <p:nvPr/>
              </p:nvGrpSpPr>
              <p:grpSpPr>
                <a:xfrm>
                  <a:off x="2886562" y="2288295"/>
                  <a:ext cx="601248" cy="337049"/>
                  <a:chOff x="3523102" y="1791568"/>
                  <a:chExt cx="6746733" cy="3782104"/>
                </a:xfrm>
                <a:solidFill>
                  <a:srgbClr val="7030A0"/>
                </a:solidFill>
              </p:grpSpPr>
              <p:sp>
                <p:nvSpPr>
                  <p:cNvPr id="108" name="Rectangle 10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3" name="Hexagon 4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7" name="Group 6"/>
              <p:cNvGrpSpPr/>
              <p:nvPr/>
            </p:nvGrpSpPr>
            <p:grpSpPr>
              <a:xfrm>
                <a:off x="10266308" y="1810848"/>
                <a:ext cx="601163" cy="337001"/>
                <a:chOff x="2240670" y="2657736"/>
                <a:chExt cx="601248" cy="337049"/>
              </a:xfrm>
            </p:grpSpPr>
            <p:grpSp>
              <p:nvGrpSpPr>
                <p:cNvPr id="103" name="Group 102"/>
                <p:cNvGrpSpPr/>
                <p:nvPr/>
              </p:nvGrpSpPr>
              <p:grpSpPr>
                <a:xfrm>
                  <a:off x="2240670" y="2657736"/>
                  <a:ext cx="601248" cy="337049"/>
                  <a:chOff x="3523102" y="1791568"/>
                  <a:chExt cx="6746733" cy="3782104"/>
                </a:xfrm>
                <a:solidFill>
                  <a:srgbClr val="FFC000"/>
                </a:solidFill>
              </p:grpSpPr>
              <p:sp>
                <p:nvSpPr>
                  <p:cNvPr id="104" name="Rectangle 1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3" name="Hexagon 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4" name="Group 3"/>
              <p:cNvGrpSpPr/>
              <p:nvPr/>
            </p:nvGrpSpPr>
            <p:grpSpPr>
              <a:xfrm>
                <a:off x="9627128" y="1441459"/>
                <a:ext cx="601163" cy="337001"/>
                <a:chOff x="1601399" y="2288295"/>
                <a:chExt cx="601248" cy="337049"/>
              </a:xfrm>
            </p:grpSpPr>
            <p:grpSp>
              <p:nvGrpSpPr>
                <p:cNvPr id="95" name="Group 94"/>
                <p:cNvGrpSpPr/>
                <p:nvPr/>
              </p:nvGrpSpPr>
              <p:grpSpPr>
                <a:xfrm>
                  <a:off x="1601399" y="2288295"/>
                  <a:ext cx="601248" cy="337049"/>
                  <a:chOff x="3523102" y="1791568"/>
                  <a:chExt cx="6746733" cy="3782104"/>
                </a:xfrm>
                <a:solidFill>
                  <a:srgbClr val="002060"/>
                </a:solidFill>
              </p:grpSpPr>
              <p:sp>
                <p:nvSpPr>
                  <p:cNvPr id="96" name="Rectangle 95"/>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6" name="Hexagon 5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5" name="Group 4"/>
              <p:cNvGrpSpPr/>
              <p:nvPr/>
            </p:nvGrpSpPr>
            <p:grpSpPr>
              <a:xfrm>
                <a:off x="9621998" y="1810848"/>
                <a:ext cx="601163" cy="337001"/>
                <a:chOff x="1596268" y="2657736"/>
                <a:chExt cx="601248" cy="337049"/>
              </a:xfrm>
            </p:grpSpPr>
            <p:grpSp>
              <p:nvGrpSpPr>
                <p:cNvPr id="91" name="Group 90"/>
                <p:cNvGrpSpPr/>
                <p:nvPr/>
              </p:nvGrpSpPr>
              <p:grpSpPr>
                <a:xfrm>
                  <a:off x="1596268" y="2657736"/>
                  <a:ext cx="601248" cy="337049"/>
                  <a:chOff x="3523102" y="1791568"/>
                  <a:chExt cx="6746733" cy="3782104"/>
                </a:xfrm>
                <a:solidFill>
                  <a:srgbClr val="00B050"/>
                </a:solidFill>
              </p:grpSpPr>
              <p:sp>
                <p:nvSpPr>
                  <p:cNvPr id="92" name="Rectangle 9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3"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8" name="Hexagon 5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 name="Group 30"/>
              <p:cNvGrpSpPr/>
              <p:nvPr/>
            </p:nvGrpSpPr>
            <p:grpSpPr>
              <a:xfrm>
                <a:off x="10912108" y="1804237"/>
                <a:ext cx="601163" cy="337001"/>
                <a:chOff x="2886562" y="2651124"/>
                <a:chExt cx="601248" cy="337049"/>
              </a:xfrm>
            </p:grpSpPr>
            <p:grpSp>
              <p:nvGrpSpPr>
                <p:cNvPr id="111" name="Group 110"/>
                <p:cNvGrpSpPr/>
                <p:nvPr/>
              </p:nvGrpSpPr>
              <p:grpSpPr>
                <a:xfrm>
                  <a:off x="2886562" y="2651124"/>
                  <a:ext cx="601248" cy="337049"/>
                  <a:chOff x="3523102" y="1791568"/>
                  <a:chExt cx="6746733" cy="3782104"/>
                </a:xfrm>
                <a:solidFill>
                  <a:schemeClr val="bg1">
                    <a:lumMod val="50000"/>
                  </a:schemeClr>
                </a:solidFill>
              </p:grpSpPr>
              <p:sp>
                <p:nvSpPr>
                  <p:cNvPr id="112" name="Rectangle 11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Freeform 11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11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5" name="Hexagon 114"/>
                <p:cNvSpPr/>
                <p:nvPr/>
              </p:nvSpPr>
              <p:spPr bwMode="auto">
                <a:xfrm>
                  <a:off x="3051589" y="2695497"/>
                  <a:ext cx="278243" cy="248925"/>
                </a:xfrm>
                <a:prstGeom prst="hexagon">
                  <a:avLst/>
                </a:prstGeom>
                <a:solidFill>
                  <a:srgbClr val="7F7F7F"/>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81" name="Rectangle 80"/>
              <p:cNvSpPr/>
              <p:nvPr/>
            </p:nvSpPr>
            <p:spPr>
              <a:xfrm>
                <a:off x="9571037" y="1022188"/>
                <a:ext cx="1871025" cy="33855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a:ea typeface="+mn-ea"/>
                    <a:cs typeface="+mn-cs"/>
                  </a:rPr>
                  <a:t>My Docker Images</a:t>
                </a:r>
              </a:p>
            </p:txBody>
          </p:sp>
          <p:sp>
            <p:nvSpPr>
              <p:cNvPr id="73" name="Arrow: Right 72"/>
              <p:cNvSpPr/>
              <p:nvPr/>
            </p:nvSpPr>
            <p:spPr bwMode="auto">
              <a:xfrm>
                <a:off x="8935859" y="1591666"/>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30" name="Arrow: Right 329"/>
              <p:cNvSpPr/>
              <p:nvPr/>
            </p:nvSpPr>
            <p:spPr bwMode="auto">
              <a:xfrm rot="16200000">
                <a:off x="10292268" y="2328835"/>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75" name="Group 74"/>
            <p:cNvGrpSpPr/>
            <p:nvPr/>
          </p:nvGrpSpPr>
          <p:grpSpPr>
            <a:xfrm>
              <a:off x="10737582" y="2403125"/>
              <a:ext cx="601163" cy="337001"/>
              <a:chOff x="8411793" y="6096911"/>
              <a:chExt cx="601163" cy="337001"/>
            </a:xfrm>
          </p:grpSpPr>
          <p:grpSp>
            <p:nvGrpSpPr>
              <p:cNvPr id="334" name="Group 333"/>
              <p:cNvGrpSpPr/>
              <p:nvPr/>
            </p:nvGrpSpPr>
            <p:grpSpPr>
              <a:xfrm>
                <a:off x="8411793" y="6096911"/>
                <a:ext cx="601163" cy="337001"/>
                <a:chOff x="3523102" y="1791568"/>
                <a:chExt cx="6746733" cy="3782104"/>
              </a:xfrm>
              <a:solidFill>
                <a:schemeClr val="tx1">
                  <a:lumMod val="50000"/>
                </a:schemeClr>
              </a:solidFill>
            </p:grpSpPr>
            <p:sp>
              <p:nvSpPr>
                <p:cNvPr id="366" name="Rectangle 365"/>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341"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8487836" y="615365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5937" y="6162898"/>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6563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down)">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par>
                                <p:cTn id="30" presetID="10"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10"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bwMode="auto">
          <a:xfrm>
            <a:off x="1623940" y="548526"/>
            <a:ext cx="9166297" cy="4649463"/>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p:cNvSpPr/>
          <p:nvPr/>
        </p:nvSpPr>
        <p:spPr bwMode="auto">
          <a:xfrm>
            <a:off x="-1" y="5198658"/>
            <a:ext cx="12436475" cy="179395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Infrastructure Services</a:t>
            </a:r>
          </a:p>
        </p:txBody>
      </p:sp>
      <p:sp>
        <p:nvSpPr>
          <p:cNvPr id="41" name="Rectangle 40"/>
          <p:cNvSpPr/>
          <p:nvPr/>
        </p:nvSpPr>
        <p:spPr bwMode="auto">
          <a:xfrm>
            <a:off x="4302093" y="1211663"/>
            <a:ext cx="3697328" cy="1371935"/>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Platform</a:t>
            </a:r>
          </a:p>
        </p:txBody>
      </p:sp>
      <p:grpSp>
        <p:nvGrpSpPr>
          <p:cNvPr id="137" name="Group 136"/>
          <p:cNvGrpSpPr/>
          <p:nvPr/>
        </p:nvGrpSpPr>
        <p:grpSpPr>
          <a:xfrm>
            <a:off x="4652345" y="1683749"/>
            <a:ext cx="1008542" cy="301106"/>
            <a:chOff x="5594200" y="1965800"/>
            <a:chExt cx="1008542" cy="301106"/>
          </a:xfrm>
        </p:grpSpPr>
        <p:sp>
          <p:nvSpPr>
            <p:cNvPr id="151" name="TextBox 150"/>
            <p:cNvSpPr txBox="1"/>
            <p:nvPr/>
          </p:nvSpPr>
          <p:spPr>
            <a:xfrm>
              <a:off x="5943586" y="196580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t>
              </a:r>
              <a:b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2" name="Picture 15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594200" y="1972961"/>
              <a:ext cx="286784" cy="286785"/>
            </a:xfrm>
            <a:prstGeom prst="rect">
              <a:avLst/>
            </a:prstGeom>
          </p:spPr>
        </p:pic>
      </p:grpSp>
      <p:grpSp>
        <p:nvGrpSpPr>
          <p:cNvPr id="138" name="Group 137"/>
          <p:cNvGrpSpPr/>
          <p:nvPr/>
        </p:nvGrpSpPr>
        <p:grpSpPr>
          <a:xfrm>
            <a:off x="4658171" y="2098420"/>
            <a:ext cx="1016034" cy="291093"/>
            <a:chOff x="5600026" y="2460365"/>
            <a:chExt cx="1016034" cy="291093"/>
          </a:xfrm>
        </p:grpSpPr>
        <p:sp>
          <p:nvSpPr>
            <p:cNvPr id="153" name="TextBox 152"/>
            <p:cNvSpPr txBox="1"/>
            <p:nvPr/>
          </p:nvSpPr>
          <p:spPr>
            <a:xfrm>
              <a:off x="5956904" y="2475093"/>
              <a:ext cx="659156" cy="26163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00026" y="2460365"/>
              <a:ext cx="291092" cy="291093"/>
            </a:xfrm>
            <a:prstGeom prst="rect">
              <a:avLst/>
            </a:prstGeom>
          </p:spPr>
        </p:pic>
      </p:grpSp>
      <p:grpSp>
        <p:nvGrpSpPr>
          <p:cNvPr id="141" name="Group 140"/>
          <p:cNvGrpSpPr/>
          <p:nvPr/>
        </p:nvGrpSpPr>
        <p:grpSpPr>
          <a:xfrm>
            <a:off x="6752696" y="1683749"/>
            <a:ext cx="1007917" cy="301106"/>
            <a:chOff x="7471235" y="1965800"/>
            <a:chExt cx="1007917" cy="301106"/>
          </a:xfrm>
        </p:grpSpPr>
        <p:sp>
          <p:nvSpPr>
            <p:cNvPr id="155" name="TextBox 154"/>
            <p:cNvSpPr txBox="1"/>
            <p:nvPr/>
          </p:nvSpPr>
          <p:spPr>
            <a:xfrm>
              <a:off x="7819996" y="196580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471235" y="1970580"/>
              <a:ext cx="291545" cy="291546"/>
            </a:xfrm>
            <a:prstGeom prst="rect">
              <a:avLst/>
            </a:prstGeom>
          </p:spPr>
        </p:pic>
      </p:grpSp>
      <p:grpSp>
        <p:nvGrpSpPr>
          <p:cNvPr id="139" name="Group 138"/>
          <p:cNvGrpSpPr/>
          <p:nvPr/>
        </p:nvGrpSpPr>
        <p:grpSpPr>
          <a:xfrm>
            <a:off x="5804082" y="1686899"/>
            <a:ext cx="1018326" cy="294806"/>
            <a:chOff x="6522621" y="1968951"/>
            <a:chExt cx="1018326" cy="294805"/>
          </a:xfrm>
        </p:grpSpPr>
        <p:sp>
          <p:nvSpPr>
            <p:cNvPr id="157" name="TextBox 156"/>
            <p:cNvSpPr txBox="1"/>
            <p:nvPr/>
          </p:nvSpPr>
          <p:spPr>
            <a:xfrm>
              <a:off x="6881791" y="1988052"/>
              <a:ext cx="659156" cy="256602"/>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522621" y="1968951"/>
              <a:ext cx="294804" cy="294805"/>
            </a:xfrm>
            <a:prstGeom prst="rect">
              <a:avLst/>
            </a:prstGeom>
          </p:spPr>
        </p:pic>
      </p:grpSp>
      <p:grpSp>
        <p:nvGrpSpPr>
          <p:cNvPr id="140" name="Group 139"/>
          <p:cNvGrpSpPr/>
          <p:nvPr/>
        </p:nvGrpSpPr>
        <p:grpSpPr>
          <a:xfrm>
            <a:off x="5818369" y="2093413"/>
            <a:ext cx="1008542" cy="301106"/>
            <a:chOff x="6536908" y="2455358"/>
            <a:chExt cx="1008542" cy="301106"/>
          </a:xfrm>
        </p:grpSpPr>
        <p:sp>
          <p:nvSpPr>
            <p:cNvPr id="159" name="TextBox 158"/>
            <p:cNvSpPr txBox="1"/>
            <p:nvPr/>
          </p:nvSpPr>
          <p:spPr>
            <a:xfrm>
              <a:off x="6886294" y="2455358"/>
              <a:ext cx="659156" cy="301106"/>
            </a:xfrm>
            <a:prstGeom prst="rect">
              <a:avLst/>
            </a:prstGeom>
            <a:noFill/>
            <a:ln>
              <a:noFill/>
            </a:ln>
          </p:spPr>
          <p:txBody>
            <a:bodyPr wrap="none" lIns="0" tIns="27971" rIns="0" bIns="0" rtlCol="0" anchor="ctr">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36908" y="2459700"/>
              <a:ext cx="292423" cy="292423"/>
            </a:xfrm>
            <a:prstGeom prst="rect">
              <a:avLst/>
            </a:prstGeom>
          </p:spPr>
        </p:pic>
      </p:grpSp>
      <p:grpSp>
        <p:nvGrpSpPr>
          <p:cNvPr id="142" name="Group 141"/>
          <p:cNvGrpSpPr/>
          <p:nvPr/>
        </p:nvGrpSpPr>
        <p:grpSpPr>
          <a:xfrm>
            <a:off x="6784984" y="1315374"/>
            <a:ext cx="1003560" cy="301106"/>
            <a:chOff x="7480661" y="2455358"/>
            <a:chExt cx="1003560" cy="301106"/>
          </a:xfrm>
        </p:grpSpPr>
        <p:sp>
          <p:nvSpPr>
            <p:cNvPr id="161" name="TextBox 160"/>
            <p:cNvSpPr txBox="1"/>
            <p:nvPr/>
          </p:nvSpPr>
          <p:spPr>
            <a:xfrm>
              <a:off x="7825065" y="2455358"/>
              <a:ext cx="659156" cy="301106"/>
            </a:xfrm>
            <a:prstGeom prst="rect">
              <a:avLst/>
            </a:prstGeom>
            <a:noFill/>
            <a:ln>
              <a:noFill/>
            </a:ln>
          </p:spPr>
          <p:txBody>
            <a:bodyPr wrap="none" lIns="0" tIns="27971" rIns="0" bIns="0" rtlCol="0" anchor="ctr">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480661" y="2461280"/>
              <a:ext cx="289263" cy="289263"/>
            </a:xfrm>
            <a:prstGeom prst="rect">
              <a:avLst/>
            </a:prstGeom>
          </p:spPr>
        </p:pic>
      </p:grpSp>
      <p:sp>
        <p:nvSpPr>
          <p:cNvPr id="38" name="Rectangle 37"/>
          <p:cNvSpPr/>
          <p:nvPr/>
        </p:nvSpPr>
        <p:spPr bwMode="auto">
          <a:xfrm>
            <a:off x="2043878" y="4109244"/>
            <a:ext cx="2479154" cy="773957"/>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Media &amp; CDN</a:t>
            </a:r>
          </a:p>
        </p:txBody>
      </p:sp>
      <p:grpSp>
        <p:nvGrpSpPr>
          <p:cNvPr id="343" name="Group 342"/>
          <p:cNvGrpSpPr/>
          <p:nvPr/>
        </p:nvGrpSpPr>
        <p:grpSpPr>
          <a:xfrm>
            <a:off x="3255418" y="4486721"/>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7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7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155473" y="4494377"/>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sp>
        <p:nvSpPr>
          <p:cNvPr id="39" name="Rectangle 38"/>
          <p:cNvSpPr/>
          <p:nvPr/>
        </p:nvSpPr>
        <p:spPr bwMode="auto">
          <a:xfrm>
            <a:off x="4675889" y="2733349"/>
            <a:ext cx="2795751" cy="2157819"/>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 &amp; IoT</a:t>
            </a:r>
          </a:p>
        </p:txBody>
      </p:sp>
      <p:grpSp>
        <p:nvGrpSpPr>
          <p:cNvPr id="381" name="Group 380"/>
          <p:cNvGrpSpPr/>
          <p:nvPr/>
        </p:nvGrpSpPr>
        <p:grpSpPr>
          <a:xfrm>
            <a:off x="4848167" y="3241252"/>
            <a:ext cx="1011681" cy="347362"/>
            <a:chOff x="6171397" y="3452128"/>
            <a:chExt cx="1011681" cy="347362"/>
          </a:xfrm>
        </p:grpSpPr>
        <p:sp>
          <p:nvSpPr>
            <p:cNvPr id="181" name="TextBox 180"/>
            <p:cNvSpPr txBox="1"/>
            <p:nvPr/>
          </p:nvSpPr>
          <p:spPr>
            <a:xfrm>
              <a:off x="6523922" y="349838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171397" y="3452128"/>
              <a:ext cx="296813" cy="296813"/>
            </a:xfrm>
            <a:prstGeom prst="rect">
              <a:avLst/>
            </a:prstGeom>
          </p:spPr>
        </p:pic>
      </p:grpSp>
      <p:grpSp>
        <p:nvGrpSpPr>
          <p:cNvPr id="382" name="Group 381"/>
          <p:cNvGrpSpPr/>
          <p:nvPr/>
        </p:nvGrpSpPr>
        <p:grpSpPr>
          <a:xfrm>
            <a:off x="6082635" y="3276424"/>
            <a:ext cx="1012136" cy="319344"/>
            <a:chOff x="7271704" y="3487300"/>
            <a:chExt cx="1012136" cy="319344"/>
          </a:xfrm>
        </p:grpSpPr>
        <p:sp>
          <p:nvSpPr>
            <p:cNvPr id="183" name="TextBox 182"/>
            <p:cNvSpPr txBox="1"/>
            <p:nvPr/>
          </p:nvSpPr>
          <p:spPr>
            <a:xfrm>
              <a:off x="7624684" y="350553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271704" y="3487300"/>
              <a:ext cx="285754" cy="285754"/>
            </a:xfrm>
            <a:prstGeom prst="rect">
              <a:avLst/>
            </a:prstGeom>
          </p:spPr>
        </p:pic>
      </p:grpSp>
      <p:grpSp>
        <p:nvGrpSpPr>
          <p:cNvPr id="383" name="Group 382"/>
          <p:cNvGrpSpPr/>
          <p:nvPr/>
        </p:nvGrpSpPr>
        <p:grpSpPr>
          <a:xfrm>
            <a:off x="4781431" y="4308483"/>
            <a:ext cx="1022705" cy="345461"/>
            <a:chOff x="6104661" y="4617996"/>
            <a:chExt cx="1022705" cy="345461"/>
          </a:xfrm>
        </p:grpSpPr>
        <p:sp>
          <p:nvSpPr>
            <p:cNvPr id="185" name="TextBox 184"/>
            <p:cNvSpPr txBox="1"/>
            <p:nvPr/>
          </p:nvSpPr>
          <p:spPr>
            <a:xfrm>
              <a:off x="6468210" y="46623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6104661" y="4617996"/>
              <a:ext cx="310547" cy="310546"/>
            </a:xfrm>
            <a:prstGeom prst="rect">
              <a:avLst/>
            </a:prstGeom>
          </p:spPr>
        </p:pic>
      </p:grpSp>
      <p:grpSp>
        <p:nvGrpSpPr>
          <p:cNvPr id="384" name="Group 383"/>
          <p:cNvGrpSpPr/>
          <p:nvPr/>
        </p:nvGrpSpPr>
        <p:grpSpPr>
          <a:xfrm>
            <a:off x="4812259" y="3793551"/>
            <a:ext cx="1002965" cy="334571"/>
            <a:chOff x="6135489" y="4056656"/>
            <a:chExt cx="1002965" cy="334571"/>
          </a:xfrm>
        </p:grpSpPr>
        <p:sp>
          <p:nvSpPr>
            <p:cNvPr id="187" name="TextBox 186"/>
            <p:cNvSpPr txBox="1"/>
            <p:nvPr/>
          </p:nvSpPr>
          <p:spPr>
            <a:xfrm>
              <a:off x="6479298" y="409012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35489" y="4056656"/>
              <a:ext cx="302121" cy="302121"/>
            </a:xfrm>
            <a:prstGeom prst="rect">
              <a:avLst/>
            </a:prstGeom>
          </p:spPr>
        </p:pic>
      </p:grpSp>
      <p:grpSp>
        <p:nvGrpSpPr>
          <p:cNvPr id="385" name="Group 384"/>
          <p:cNvGrpSpPr/>
          <p:nvPr/>
        </p:nvGrpSpPr>
        <p:grpSpPr>
          <a:xfrm>
            <a:off x="6080472" y="3801490"/>
            <a:ext cx="1005670" cy="327678"/>
            <a:chOff x="7269541" y="4064595"/>
            <a:chExt cx="1005670" cy="327678"/>
          </a:xfrm>
        </p:grpSpPr>
        <p:sp>
          <p:nvSpPr>
            <p:cNvPr id="189" name="TextBox 188"/>
            <p:cNvSpPr txBox="1"/>
            <p:nvPr/>
          </p:nvSpPr>
          <p:spPr>
            <a:xfrm>
              <a:off x="7616055" y="409116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269541" y="4064595"/>
              <a:ext cx="296417" cy="296417"/>
            </a:xfrm>
            <a:prstGeom prst="rect">
              <a:avLst/>
            </a:prstGeom>
          </p:spPr>
        </p:pic>
      </p:grpSp>
      <p:grpSp>
        <p:nvGrpSpPr>
          <p:cNvPr id="386" name="Group 385"/>
          <p:cNvGrpSpPr/>
          <p:nvPr/>
        </p:nvGrpSpPr>
        <p:grpSpPr>
          <a:xfrm>
            <a:off x="6075282" y="4308483"/>
            <a:ext cx="1032644" cy="339962"/>
            <a:chOff x="7264351" y="4617996"/>
            <a:chExt cx="1032644" cy="339962"/>
          </a:xfrm>
        </p:grpSpPr>
        <p:sp>
          <p:nvSpPr>
            <p:cNvPr id="191" name="TextBox 190"/>
            <p:cNvSpPr txBox="1"/>
            <p:nvPr/>
          </p:nvSpPr>
          <p:spPr>
            <a:xfrm>
              <a:off x="7637839" y="4676797"/>
              <a:ext cx="659156" cy="2584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264351" y="4617996"/>
              <a:ext cx="339962" cy="339962"/>
            </a:xfrm>
            <a:prstGeom prst="rect">
              <a:avLst/>
            </a:prstGeom>
          </p:spPr>
        </p:pic>
      </p:grpSp>
      <p:sp>
        <p:nvSpPr>
          <p:cNvPr id="40" name="Rectangle 39"/>
          <p:cNvSpPr/>
          <p:nvPr/>
        </p:nvSpPr>
        <p:spPr bwMode="auto">
          <a:xfrm>
            <a:off x="2041581" y="2733348"/>
            <a:ext cx="2481451" cy="1249936"/>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Integration</a:t>
            </a:r>
          </a:p>
        </p:txBody>
      </p:sp>
      <p:grpSp>
        <p:nvGrpSpPr>
          <p:cNvPr id="377" name="Group 376"/>
          <p:cNvGrpSpPr/>
          <p:nvPr/>
        </p:nvGrpSpPr>
        <p:grpSpPr>
          <a:xfrm>
            <a:off x="3458862" y="3122652"/>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2186027" y="3547502"/>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3467210" y="3549182"/>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2179637" y="3115121"/>
            <a:ext cx="1004745" cy="319523"/>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sp>
        <p:nvSpPr>
          <p:cNvPr id="71" name="Rectangle 70"/>
          <p:cNvSpPr/>
          <p:nvPr/>
        </p:nvSpPr>
        <p:spPr bwMode="auto">
          <a:xfrm>
            <a:off x="10942637" y="546594"/>
            <a:ext cx="1371788" cy="448364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1173030" y="2405149"/>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sp>
        <p:nvSpPr>
          <p:cNvPr id="208" name="TextBox 207"/>
          <p:cNvSpPr txBox="1"/>
          <p:nvPr/>
        </p:nvSpPr>
        <p:spPr>
          <a:xfrm>
            <a:off x="11502412" y="453646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1155823" y="4506546"/>
            <a:ext cx="286828" cy="286828"/>
          </a:xfrm>
          <a:prstGeom prst="rect">
            <a:avLst/>
          </a:prstGeom>
        </p:spPr>
      </p:pic>
      <p:grpSp>
        <p:nvGrpSpPr>
          <p:cNvPr id="341" name="Group 340"/>
          <p:cNvGrpSpPr/>
          <p:nvPr/>
        </p:nvGrpSpPr>
        <p:grpSpPr>
          <a:xfrm>
            <a:off x="11150347" y="3953321"/>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Site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1164592" y="3485269"/>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7" name="Rectangle 36"/>
          <p:cNvSpPr/>
          <p:nvPr/>
        </p:nvSpPr>
        <p:spPr bwMode="auto">
          <a:xfrm>
            <a:off x="7624498" y="2733349"/>
            <a:ext cx="2754024" cy="2155462"/>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a:t>
            </a:r>
          </a:p>
        </p:txBody>
      </p:sp>
      <p:grpSp>
        <p:nvGrpSpPr>
          <p:cNvPr id="388" name="Group 387"/>
          <p:cNvGrpSpPr/>
          <p:nvPr/>
        </p:nvGrpSpPr>
        <p:grpSpPr>
          <a:xfrm>
            <a:off x="7745929" y="3271581"/>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7745929" y="4382886"/>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7745929" y="3829908"/>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236632" y="3797272"/>
            <a:ext cx="1011560" cy="305392"/>
            <a:chOff x="9789813" y="4065697"/>
            <a:chExt cx="1011560" cy="305392"/>
          </a:xfrm>
        </p:grpSpPr>
        <p:sp>
          <p:nvSpPr>
            <p:cNvPr id="177" name="TextBox 176"/>
            <p:cNvSpPr txBox="1"/>
            <p:nvPr/>
          </p:nvSpPr>
          <p:spPr>
            <a:xfrm>
              <a:off x="10142217" y="4148331"/>
              <a:ext cx="659156" cy="2227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p:txBody>
        </p:sp>
        <p:pic>
          <p:nvPicPr>
            <p:cNvPr id="178" name="Picture 17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242064" y="4361564"/>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210010" y="3248140"/>
            <a:ext cx="751841" cy="347628"/>
            <a:chOff x="9763191" y="3476801"/>
            <a:chExt cx="751841" cy="347627"/>
          </a:xfrm>
        </p:grpSpPr>
        <p:pic>
          <p:nvPicPr>
            <p:cNvPr id="17" name="Picture 16"/>
            <p:cNvPicPr>
              <a:picLocks noChangeAspect="1"/>
            </p:cNvPicPr>
            <p:nvPr/>
          </p:nvPicPr>
          <p:blipFill>
            <a:blip r:embed="rId30"/>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373595" y="2813497"/>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37" name="Group 336"/>
          <p:cNvGrpSpPr/>
          <p:nvPr/>
        </p:nvGrpSpPr>
        <p:grpSpPr>
          <a:xfrm>
            <a:off x="11192951" y="1289025"/>
            <a:ext cx="1011280" cy="334317"/>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rgbClr val="1B3C72"/>
              </a:solid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2"/>
                <a:ext cx="107890" cy="50914"/>
                <a:chOff x="11033154" y="1382736"/>
                <a:chExt cx="155481" cy="72282"/>
              </a:xfrm>
            </p:grpSpPr>
            <p:cxnSp>
              <p:nvCxnSpPr>
                <p:cNvPr id="11" name="Straight Connector 10"/>
                <p:cNvCxnSpPr/>
                <p:nvPr/>
              </p:nvCxnSpPr>
              <p:spPr>
                <a:xfrm flipV="1">
                  <a:off x="11033154" y="1413481"/>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07537" y="1382736"/>
                  <a:ext cx="1" cy="70787"/>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4748" y="1418127"/>
                  <a:ext cx="34927" cy="36891"/>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42" name="Group 241"/>
          <p:cNvGrpSpPr/>
          <p:nvPr/>
        </p:nvGrpSpPr>
        <p:grpSpPr>
          <a:xfrm>
            <a:off x="2937660" y="5744845"/>
            <a:ext cx="2892122" cy="789804"/>
            <a:chOff x="2937660" y="4931023"/>
            <a:chExt cx="2892122" cy="789804"/>
          </a:xfrm>
        </p:grpSpPr>
        <p:sp>
          <p:nvSpPr>
            <p:cNvPr id="32" name="Rectangle 31"/>
            <p:cNvSpPr/>
            <p:nvPr/>
          </p:nvSpPr>
          <p:spPr bwMode="auto">
            <a:xfrm>
              <a:off x="2937660" y="4931023"/>
              <a:ext cx="2892122" cy="78980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25" name="Rectangle 24"/>
            <p:cNvSpPr/>
            <p:nvPr/>
          </p:nvSpPr>
          <p:spPr bwMode="auto">
            <a:xfrm>
              <a:off x="3003353" y="5231315"/>
              <a:ext cx="915430"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sp>
          <p:nvSpPr>
            <p:cNvPr id="26" name="Rectangle 25"/>
            <p:cNvSpPr/>
            <p:nvPr/>
          </p:nvSpPr>
          <p:spPr bwMode="auto">
            <a:xfrm>
              <a:off x="3995042" y="5231314"/>
              <a:ext cx="835223"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Files</a:t>
              </a:r>
            </a:p>
          </p:txBody>
        </p:sp>
        <p:sp>
          <p:nvSpPr>
            <p:cNvPr id="61" name="Rectangle 60"/>
            <p:cNvSpPr/>
            <p:nvPr/>
          </p:nvSpPr>
          <p:spPr bwMode="auto">
            <a:xfrm>
              <a:off x="4925592" y="5231313"/>
              <a:ext cx="836224"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232" name="Picture 231"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pic>
          <p:nvPicPr>
            <p:cNvPr id="233" name="Picture 232"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pic>
          <p:nvPicPr>
            <p:cNvPr id="234" name="Picture 233"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328" name="Group 327"/>
          <p:cNvGrpSpPr/>
          <p:nvPr/>
        </p:nvGrpSpPr>
        <p:grpSpPr>
          <a:xfrm>
            <a:off x="11223389" y="1865089"/>
            <a:ext cx="972163" cy="353351"/>
            <a:chOff x="11248838" y="2615973"/>
            <a:chExt cx="972163" cy="353351"/>
          </a:xfrm>
        </p:grpSpPr>
        <p:sp>
          <p:nvSpPr>
            <p:cNvPr id="236" name="TextBox 235"/>
            <p:cNvSpPr txBox="1"/>
            <p:nvPr/>
          </p:nvSpPr>
          <p:spPr>
            <a:xfrm>
              <a:off x="11561845" y="266821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Mngt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72" name="Picture 271"/>
            <p:cNvPicPr>
              <a:picLocks noChangeAspect="1"/>
            </p:cNvPicPr>
            <p:nvPr/>
          </p:nvPicPr>
          <p:blipFill>
            <a:blip r:embed="rId33"/>
            <a:stretch>
              <a:fillRect/>
            </a:stretch>
          </p:blipFill>
          <p:spPr>
            <a:xfrm>
              <a:off x="11248838" y="2615973"/>
              <a:ext cx="245456" cy="317924"/>
            </a:xfrm>
            <a:prstGeom prst="rect">
              <a:avLst/>
            </a:prstGeom>
          </p:spPr>
        </p:pic>
      </p:grpSp>
      <p:grpSp>
        <p:nvGrpSpPr>
          <p:cNvPr id="339" name="Group 338"/>
          <p:cNvGrpSpPr/>
          <p:nvPr/>
        </p:nvGrpSpPr>
        <p:grpSpPr>
          <a:xfrm>
            <a:off x="11162420" y="2945209"/>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35" name="Rectangle 34"/>
          <p:cNvSpPr/>
          <p:nvPr/>
        </p:nvSpPr>
        <p:spPr bwMode="auto">
          <a:xfrm>
            <a:off x="2043877" y="1210121"/>
            <a:ext cx="2108159" cy="1373413"/>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grpSp>
        <p:nvGrpSpPr>
          <p:cNvPr id="344" name="Group 343"/>
          <p:cNvGrpSpPr/>
          <p:nvPr/>
        </p:nvGrpSpPr>
        <p:grpSpPr>
          <a:xfrm>
            <a:off x="2147835" y="1624074"/>
            <a:ext cx="1001364" cy="338014"/>
            <a:chOff x="3533110" y="1950842"/>
            <a:chExt cx="1001364" cy="338014"/>
          </a:xfrm>
        </p:grpSpPr>
        <p:sp>
          <p:nvSpPr>
            <p:cNvPr id="145" name="TextBox 144"/>
            <p:cNvSpPr txBox="1"/>
            <p:nvPr/>
          </p:nvSpPr>
          <p:spPr>
            <a:xfrm>
              <a:off x="3875318" y="198775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33110" y="1950842"/>
              <a:ext cx="289802" cy="289802"/>
            </a:xfrm>
            <a:prstGeom prst="rect">
              <a:avLst/>
            </a:prstGeom>
          </p:spPr>
        </p:pic>
      </p:grpSp>
      <p:grpSp>
        <p:nvGrpSpPr>
          <p:cNvPr id="345" name="Group 344"/>
          <p:cNvGrpSpPr/>
          <p:nvPr/>
        </p:nvGrpSpPr>
        <p:grpSpPr>
          <a:xfrm>
            <a:off x="2177215" y="2087447"/>
            <a:ext cx="1007741" cy="386502"/>
            <a:chOff x="3562490" y="2321749"/>
            <a:chExt cx="1007741" cy="386501"/>
          </a:xfrm>
        </p:grpSpPr>
        <p:sp>
          <p:nvSpPr>
            <p:cNvPr id="147" name="TextBox 146"/>
            <p:cNvSpPr txBox="1"/>
            <p:nvPr/>
          </p:nvSpPr>
          <p:spPr>
            <a:xfrm>
              <a:off x="3911075" y="2407144"/>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3562490" y="2321749"/>
              <a:ext cx="303536" cy="303536"/>
            </a:xfrm>
            <a:prstGeom prst="rect">
              <a:avLst/>
            </a:prstGeom>
          </p:spPr>
        </p:pic>
      </p:grpSp>
      <p:grpSp>
        <p:nvGrpSpPr>
          <p:cNvPr id="14" name="Group 13"/>
          <p:cNvGrpSpPr/>
          <p:nvPr/>
        </p:nvGrpSpPr>
        <p:grpSpPr>
          <a:xfrm>
            <a:off x="3091777" y="1644793"/>
            <a:ext cx="1001207" cy="317295"/>
            <a:chOff x="3091777" y="1644793"/>
            <a:chExt cx="1001207" cy="317295"/>
          </a:xfrm>
        </p:grpSpPr>
        <p:sp>
          <p:nvSpPr>
            <p:cNvPr id="349" name="TextBox 348"/>
            <p:cNvSpPr txBox="1"/>
            <p:nvPr/>
          </p:nvSpPr>
          <p:spPr>
            <a:xfrm>
              <a:off x="3433828" y="1660982"/>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091777" y="1644793"/>
              <a:ext cx="282441" cy="271464"/>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sp>
        <p:nvSpPr>
          <p:cNvPr id="42" name="Rectangle 41"/>
          <p:cNvSpPr/>
          <p:nvPr/>
        </p:nvSpPr>
        <p:spPr bwMode="auto">
          <a:xfrm>
            <a:off x="8153330" y="1210121"/>
            <a:ext cx="2225191" cy="1373413"/>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8296281" y="1659115"/>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377970" y="2136275"/>
            <a:ext cx="1033718" cy="304252"/>
            <a:chOff x="10156761" y="2472651"/>
            <a:chExt cx="1033718" cy="304252"/>
          </a:xfrm>
        </p:grpSpPr>
        <p:sp>
          <p:nvSpPr>
            <p:cNvPr id="169" name="TextBox 168"/>
            <p:cNvSpPr txBox="1"/>
            <p:nvPr/>
          </p:nvSpPr>
          <p:spPr>
            <a:xfrm>
              <a:off x="10531323" y="2475798"/>
              <a:ext cx="659156" cy="30110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472651"/>
              <a:ext cx="292274" cy="292274"/>
            </a:xfrm>
            <a:prstGeom prst="rect">
              <a:avLst/>
            </a:prstGeom>
          </p:spPr>
        </p:pic>
      </p:grpSp>
      <p:grpSp>
        <p:nvGrpSpPr>
          <p:cNvPr id="361" name="Group 360"/>
          <p:cNvGrpSpPr/>
          <p:nvPr/>
        </p:nvGrpSpPr>
        <p:grpSpPr>
          <a:xfrm>
            <a:off x="9394326" y="1643256"/>
            <a:ext cx="896892" cy="317811"/>
            <a:chOff x="10173117" y="1979632"/>
            <a:chExt cx="896892" cy="317811"/>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296259" y="2121388"/>
            <a:ext cx="1007716" cy="307161"/>
            <a:chOff x="8298657" y="1380994"/>
            <a:chExt cx="1007716" cy="307161"/>
          </a:xfrm>
        </p:grpSpPr>
        <p:sp>
          <p:nvSpPr>
            <p:cNvPr id="239" name="TextBox 238"/>
            <p:cNvSpPr txBox="1"/>
            <p:nvPr/>
          </p:nvSpPr>
          <p:spPr>
            <a:xfrm>
              <a:off x="8645535" y="1438130"/>
              <a:ext cx="660838"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38099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nvGrpSpPr>
          <p:cNvPr id="243" name="Group 242"/>
          <p:cNvGrpSpPr/>
          <p:nvPr/>
        </p:nvGrpSpPr>
        <p:grpSpPr>
          <a:xfrm>
            <a:off x="127272" y="5744845"/>
            <a:ext cx="2629171" cy="789394"/>
            <a:chOff x="127272" y="4931023"/>
            <a:chExt cx="2629171" cy="789394"/>
          </a:xfrm>
        </p:grpSpPr>
        <p:sp>
          <p:nvSpPr>
            <p:cNvPr id="31" name="Rectangle 30"/>
            <p:cNvSpPr/>
            <p:nvPr/>
          </p:nvSpPr>
          <p:spPr bwMode="auto">
            <a:xfrm>
              <a:off x="127272" y="4931023"/>
              <a:ext cx="2629171" cy="78939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43" name="Rectangle 42"/>
            <p:cNvSpPr/>
            <p:nvPr/>
          </p:nvSpPr>
          <p:spPr bwMode="auto">
            <a:xfrm>
              <a:off x="228440" y="5237334"/>
              <a:ext cx="808197"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a:t>
              </a:r>
            </a:p>
          </p:txBody>
        </p:sp>
        <p:sp>
          <p:nvSpPr>
            <p:cNvPr id="44" name="Rectangle 43"/>
            <p:cNvSpPr/>
            <p:nvPr/>
          </p:nvSpPr>
          <p:spPr bwMode="auto">
            <a:xfrm>
              <a:off x="1031094" y="5237334"/>
              <a:ext cx="727898"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Linux</a:t>
              </a:r>
            </a:p>
          </p:txBody>
        </p:sp>
        <p:sp>
          <p:nvSpPr>
            <p:cNvPr id="62" name="Rectangle 61"/>
            <p:cNvSpPr/>
            <p:nvPr/>
          </p:nvSpPr>
          <p:spPr bwMode="auto">
            <a:xfrm>
              <a:off x="1815887" y="5237334"/>
              <a:ext cx="861746"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pic>
          <p:nvPicPr>
            <p:cNvPr id="235" name="Picture 234"/>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241656" y="5275561"/>
              <a:ext cx="261581" cy="261582"/>
            </a:xfrm>
            <a:prstGeom prst="rect">
              <a:avLst/>
            </a:prstGeom>
            <a:ln>
              <a:noFill/>
            </a:ln>
          </p:spPr>
        </p:pic>
        <p:pic>
          <p:nvPicPr>
            <p:cNvPr id="396" name="Picture 395"/>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053903" y="5275561"/>
              <a:ext cx="261581" cy="261582"/>
            </a:xfrm>
            <a:prstGeom prst="rect">
              <a:avLst/>
            </a:prstGeom>
            <a:ln>
              <a:noFill/>
            </a:ln>
          </p:spPr>
        </p:pic>
        <p:grpSp>
          <p:nvGrpSpPr>
            <p:cNvPr id="412" name="Group 411"/>
            <p:cNvGrpSpPr/>
            <p:nvPr/>
          </p:nvGrpSpPr>
          <p:grpSpPr>
            <a:xfrm>
              <a:off x="1848962" y="5310201"/>
              <a:ext cx="221053" cy="170255"/>
              <a:chOff x="1403201"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03201" y="5288934"/>
                <a:ext cx="294653" cy="226942"/>
              </a:xfrm>
              <a:prstGeom prst="roundRect">
                <a:avLst>
                  <a:gd name="adj" fmla="val 9184"/>
                </a:avLst>
              </a:prstGeom>
              <a:no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grpSp>
      <p:grpSp>
        <p:nvGrpSpPr>
          <p:cNvPr id="16" name="Group 15"/>
          <p:cNvGrpSpPr/>
          <p:nvPr/>
        </p:nvGrpSpPr>
        <p:grpSpPr>
          <a:xfrm>
            <a:off x="122237" y="546595"/>
            <a:ext cx="1371788" cy="4483646"/>
            <a:chOff x="426849" y="90536"/>
            <a:chExt cx="1371788" cy="4483646"/>
          </a:xfrm>
        </p:grpSpPr>
        <p:sp>
          <p:nvSpPr>
            <p:cNvPr id="238" name="Rectangle 237"/>
            <p:cNvSpPr/>
            <p:nvPr/>
          </p:nvSpPr>
          <p:spPr bwMode="auto">
            <a:xfrm>
              <a:off x="426849" y="90536"/>
              <a:ext cx="1371788" cy="448364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4" name="Group 333"/>
            <p:cNvGrpSpPr/>
            <p:nvPr/>
          </p:nvGrpSpPr>
          <p:grpSpPr>
            <a:xfrm>
              <a:off x="559925" y="1337022"/>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Active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92781" y="1896250"/>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6764" y="2453146"/>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76737" y="796962"/>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2791" y="2957202"/>
              <a:ext cx="1006664" cy="360439"/>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47196" y="3461258"/>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065187"/>
              <a:ext cx="1008388" cy="309244"/>
              <a:chOff x="559429" y="4065187"/>
              <a:chExt cx="1008388" cy="309244"/>
            </a:xfrm>
          </p:grpSpPr>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grpSp>
        <p:nvGrpSpPr>
          <p:cNvPr id="23" name="Group 22"/>
          <p:cNvGrpSpPr/>
          <p:nvPr/>
        </p:nvGrpSpPr>
        <p:grpSpPr>
          <a:xfrm>
            <a:off x="6023314" y="5744845"/>
            <a:ext cx="6291748" cy="789804"/>
            <a:chOff x="6023314" y="4931023"/>
            <a:chExt cx="6291748" cy="789804"/>
          </a:xfrm>
        </p:grpSpPr>
        <p:sp>
          <p:nvSpPr>
            <p:cNvPr id="33" name="Rectangle 32"/>
            <p:cNvSpPr/>
            <p:nvPr/>
          </p:nvSpPr>
          <p:spPr bwMode="auto">
            <a:xfrm>
              <a:off x="6023314" y="4931023"/>
              <a:ext cx="6291748" cy="78980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24" name="Rectangle 23"/>
            <p:cNvSpPr/>
            <p:nvPr/>
          </p:nvSpPr>
          <p:spPr bwMode="auto">
            <a:xfrm>
              <a:off x="6136675" y="5231313"/>
              <a:ext cx="843562"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sp>
          <p:nvSpPr>
            <p:cNvPr id="27" name="Rectangle 26"/>
            <p:cNvSpPr/>
            <p:nvPr/>
          </p:nvSpPr>
          <p:spPr bwMode="auto">
            <a:xfrm>
              <a:off x="8640978" y="5230981"/>
              <a:ext cx="812799"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sp>
          <p:nvSpPr>
            <p:cNvPr id="28" name="Rectangle 27"/>
            <p:cNvSpPr/>
            <p:nvPr/>
          </p:nvSpPr>
          <p:spPr bwMode="auto">
            <a:xfrm>
              <a:off x="9495191" y="5230981"/>
              <a:ext cx="921643"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sp>
          <p:nvSpPr>
            <p:cNvPr id="29" name="Rectangle 28"/>
            <p:cNvSpPr/>
            <p:nvPr/>
          </p:nvSpPr>
          <p:spPr bwMode="auto">
            <a:xfrm>
              <a:off x="6949070" y="5231313"/>
              <a:ext cx="829620"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sp>
          <p:nvSpPr>
            <p:cNvPr id="30" name="Rectangle 29"/>
            <p:cNvSpPr/>
            <p:nvPr/>
          </p:nvSpPr>
          <p:spPr bwMode="auto">
            <a:xfrm>
              <a:off x="7811111" y="5230981"/>
              <a:ext cx="788455"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sp>
          <p:nvSpPr>
            <p:cNvPr id="34" name="Rectangle 33"/>
            <p:cNvSpPr/>
            <p:nvPr/>
          </p:nvSpPr>
          <p:spPr bwMode="auto">
            <a:xfrm>
              <a:off x="10458248"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sp>
          <p:nvSpPr>
            <p:cNvPr id="247" name="Rectangle 246"/>
            <p:cNvSpPr/>
            <p:nvPr/>
          </p:nvSpPr>
          <p:spPr bwMode="auto">
            <a:xfrm>
              <a:off x="11372540"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pic>
          <p:nvPicPr>
            <p:cNvPr id="227" name="Picture 226"/>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146400" y="5248173"/>
              <a:ext cx="267702" cy="267702"/>
            </a:xfrm>
            <a:prstGeom prst="rect">
              <a:avLst/>
            </a:prstGeom>
          </p:spPr>
        </p:pic>
        <p:pic>
          <p:nvPicPr>
            <p:cNvPr id="228" name="Picture 227"/>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pic>
          <p:nvPicPr>
            <p:cNvPr id="89" name="Picture 88"/>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pic>
          <p:nvPicPr>
            <p:cNvPr id="4" name="Picture 3"/>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pic>
          <p:nvPicPr>
            <p:cNvPr id="10" name="Picture 9"/>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pic>
          <p:nvPicPr>
            <p:cNvPr id="12" name="Picture 11"/>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18" name="Rectangle 17"/>
          <p:cNvSpPr/>
          <p:nvPr/>
        </p:nvSpPr>
        <p:spPr bwMode="auto">
          <a:xfrm>
            <a:off x="122237" y="546595"/>
            <a:ext cx="1371788" cy="43492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240" name="Rectangle 239"/>
          <p:cNvSpPr/>
          <p:nvPr/>
        </p:nvSpPr>
        <p:spPr bwMode="auto">
          <a:xfrm>
            <a:off x="1623939" y="546143"/>
            <a:ext cx="9166297" cy="4411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Platform Services</a:t>
            </a:r>
          </a:p>
        </p:txBody>
      </p:sp>
      <p:sp>
        <p:nvSpPr>
          <p:cNvPr id="241" name="Rectangle 240"/>
          <p:cNvSpPr/>
          <p:nvPr/>
        </p:nvSpPr>
        <p:spPr bwMode="auto">
          <a:xfrm>
            <a:off x="10942637" y="546595"/>
            <a:ext cx="1371788" cy="43492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Hybrid Operations</a:t>
            </a:r>
          </a:p>
        </p:txBody>
      </p:sp>
      <p:sp>
        <p:nvSpPr>
          <p:cNvPr id="5" name="Rectangle 4"/>
          <p:cNvSpPr/>
          <p:nvPr/>
        </p:nvSpPr>
        <p:spPr>
          <a:xfrm>
            <a:off x="26647" y="79358"/>
            <a:ext cx="17203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a:ea typeface="+mn-ea"/>
                <a:cs typeface="+mn-cs"/>
              </a:rPr>
              <a:t>Microsoft Azure</a:t>
            </a:r>
          </a:p>
        </p:txBody>
      </p:sp>
      <p:grpSp>
        <p:nvGrpSpPr>
          <p:cNvPr id="13" name="Group 12"/>
          <p:cNvGrpSpPr/>
          <p:nvPr/>
        </p:nvGrpSpPr>
        <p:grpSpPr>
          <a:xfrm>
            <a:off x="3019127" y="2103958"/>
            <a:ext cx="1076155" cy="378134"/>
            <a:chOff x="3019127" y="2103958"/>
            <a:chExt cx="1076155" cy="378134"/>
          </a:xfrm>
        </p:grpSpPr>
        <p:pic>
          <p:nvPicPr>
            <p:cNvPr id="6" name="Picture 5"/>
            <p:cNvPicPr>
              <a:picLocks noChangeAspect="1"/>
            </p:cNvPicPr>
            <p:nvPr/>
          </p:nvPicPr>
          <p:blipFill>
            <a:blip r:embed="rId53"/>
            <a:stretch>
              <a:fillRect/>
            </a:stretch>
          </p:blipFill>
          <p:spPr>
            <a:xfrm>
              <a:off x="3019127" y="2103958"/>
              <a:ext cx="429119" cy="378134"/>
            </a:xfrm>
            <a:prstGeom prst="rect">
              <a:avLst/>
            </a:prstGeom>
          </p:spPr>
        </p:pic>
        <p:sp>
          <p:nvSpPr>
            <p:cNvPr id="149" name="TextBox 148"/>
            <p:cNvSpPr txBox="1"/>
            <p:nvPr/>
          </p:nvSpPr>
          <p:spPr>
            <a:xfrm>
              <a:off x="3436899" y="2172168"/>
              <a:ext cx="658383"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Container</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grpSp>
      <p:sp>
        <p:nvSpPr>
          <p:cNvPr id="237" name="Rectangle 236"/>
          <p:cNvSpPr/>
          <p:nvPr/>
        </p:nvSpPr>
        <p:spPr bwMode="auto">
          <a:xfrm>
            <a:off x="2948284" y="1203695"/>
            <a:ext cx="1225216" cy="137341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ular Callout 19"/>
          <p:cNvSpPr/>
          <p:nvPr/>
        </p:nvSpPr>
        <p:spPr>
          <a:xfrm>
            <a:off x="2070015" y="87767"/>
            <a:ext cx="2865630" cy="838472"/>
          </a:xfrm>
          <a:prstGeom prst="wedgeRectCallout">
            <a:avLst>
              <a:gd name="adj1" fmla="val -9089"/>
              <a:gd name="adj2" fmla="val 124198"/>
            </a:avLst>
          </a:prstGeom>
          <a:solidFill>
            <a:srgbClr val="1B3C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198"/>
              </a:spcBef>
              <a:spcAft>
                <a:spcPts val="0"/>
              </a:spcAft>
              <a:buClr>
                <a:srgbClr val="FFFFFF"/>
              </a:buClr>
              <a:buSzTx/>
              <a:buFontTx/>
              <a:buNone/>
              <a:tabLst/>
              <a:defRPr/>
            </a:pPr>
            <a:r>
              <a:rPr kumimoji="0" lang="en-US" sz="1800" b="0" i="0" u="none" strike="noStrike" kern="0" cap="none" spc="0" normalizeH="0" baseline="0" noProof="0" dirty="0">
                <a:ln>
                  <a:noFill/>
                </a:ln>
                <a:gradFill>
                  <a:gsLst>
                    <a:gs pos="42478">
                      <a:srgbClr val="FFFFFF"/>
                    </a:gs>
                    <a:gs pos="77000">
                      <a:srgbClr val="FFFFFF"/>
                    </a:gs>
                  </a:gsLst>
                  <a:lin ang="5400000" scaled="0"/>
                </a:gradFill>
                <a:effectLst/>
                <a:uLnTx/>
                <a:uFillTx/>
                <a:latin typeface="Segoe UI" panose="020B0502040204020203" pitchFamily="34" charset="0"/>
                <a:ea typeface="+mn-ea"/>
                <a:cs typeface="Segoe UI" panose="020B0502040204020203" pitchFamily="34" charset="0"/>
              </a:rPr>
              <a:t>Orchestrators for  Microservices</a:t>
            </a:r>
          </a:p>
        </p:txBody>
      </p:sp>
      <p:grpSp>
        <p:nvGrpSpPr>
          <p:cNvPr id="8" name="Group 7"/>
          <p:cNvGrpSpPr/>
          <p:nvPr/>
        </p:nvGrpSpPr>
        <p:grpSpPr>
          <a:xfrm>
            <a:off x="6753744" y="2091610"/>
            <a:ext cx="864367" cy="342566"/>
            <a:chOff x="6525555" y="2045746"/>
            <a:chExt cx="864367" cy="342566"/>
          </a:xfrm>
        </p:grpSpPr>
        <p:pic>
          <p:nvPicPr>
            <p:cNvPr id="1028" name="Picture 4" descr="Image result for &quot;Azure Functions&quot; icon"/>
            <p:cNvPicPr>
              <a:picLocks noChangeAspect="1" noChangeArrowheads="1"/>
            </p:cNvPicPr>
            <p:nvPr/>
          </p:nvPicPr>
          <p:blipFill>
            <a:blip r:embed="rId54">
              <a:biLevel thresh="25000"/>
              <a:extLst>
                <a:ext uri="{28A0092B-C50C-407E-A947-70E740481C1C}">
                  <a14:useLocalDpi xmlns:a14="http://schemas.microsoft.com/office/drawing/2010/main" val="0"/>
                </a:ext>
              </a:extLst>
            </a:blip>
            <a:srcRect/>
            <a:stretch>
              <a:fillRect/>
            </a:stretch>
          </p:blipFill>
          <p:spPr bwMode="auto">
            <a:xfrm>
              <a:off x="6525555" y="2045746"/>
              <a:ext cx="341830" cy="342566"/>
            </a:xfrm>
            <a:prstGeom prst="rect">
              <a:avLst/>
            </a:prstGeom>
            <a:noFill/>
            <a:extLst>
              <a:ext uri="{909E8E84-426E-40DD-AFC4-6F175D3DCCD1}">
                <a14:hiddenFill xmlns:a14="http://schemas.microsoft.com/office/drawing/2010/main">
                  <a:solidFill>
                    <a:srgbClr val="FFFFFF"/>
                  </a:solidFill>
                </a14:hiddenFill>
              </a:ext>
            </a:extLst>
          </p:spPr>
        </p:pic>
        <p:sp>
          <p:nvSpPr>
            <p:cNvPr id="249" name="TextBox 248"/>
            <p:cNvSpPr txBox="1"/>
            <p:nvPr/>
          </p:nvSpPr>
          <p:spPr>
            <a:xfrm>
              <a:off x="6919693" y="2071842"/>
              <a:ext cx="470229"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grpSp>
    </p:spTree>
    <p:extLst>
      <p:ext uri="{BB962C8B-B14F-4D97-AF65-F5344CB8AC3E}">
        <p14:creationId xmlns:p14="http://schemas.microsoft.com/office/powerpoint/2010/main" val="118171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anim calcmode="lin" valueType="num">
                                      <p:cBhvr>
                                        <p:cTn id="8" dur="1000" fill="hold"/>
                                        <p:tgtEl>
                                          <p:spTgt spid="237"/>
                                        </p:tgtEl>
                                        <p:attrNameLst>
                                          <p:attrName>ppt_x</p:attrName>
                                        </p:attrNameLst>
                                      </p:cBhvr>
                                      <p:tavLst>
                                        <p:tav tm="0">
                                          <p:val>
                                            <p:strVal val="#ppt_x"/>
                                          </p:val>
                                        </p:tav>
                                        <p:tav tm="100000">
                                          <p:val>
                                            <p:strVal val="#ppt_x"/>
                                          </p:val>
                                        </p:tav>
                                      </p:tavLst>
                                    </p:anim>
                                    <p:anim calcmode="lin" valueType="num">
                                      <p:cBhvr>
                                        <p:cTn id="9" dur="1000" fill="hold"/>
                                        <p:tgtEl>
                                          <p:spTgt spid="2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anim calcmode="lin" valueType="num">
                                      <p:cBhvr>
                                        <p:cTn id="13" dur="1000" fill="hold"/>
                                        <p:tgtEl>
                                          <p:spTgt spid="248"/>
                                        </p:tgtEl>
                                        <p:attrNameLst>
                                          <p:attrName>ppt_x</p:attrName>
                                        </p:attrNameLst>
                                      </p:cBhvr>
                                      <p:tavLst>
                                        <p:tav tm="0">
                                          <p:val>
                                            <p:strVal val="#ppt_x"/>
                                          </p:val>
                                        </p:tav>
                                        <p:tav tm="100000">
                                          <p:val>
                                            <p:strVal val="#ppt_x"/>
                                          </p:val>
                                        </p:tav>
                                      </p:tavLst>
                                    </p:anim>
                                    <p:anim calcmode="lin" valueType="num">
                                      <p:cBhvr>
                                        <p:cTn id="14"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solidFill>
                  <a:srgbClr val="171717"/>
                </a:solidFill>
              </a:rPr>
              <a:t>Azure Compute Continuum</a:t>
            </a:r>
          </a:p>
        </p:txBody>
      </p:sp>
      <p:sp>
        <p:nvSpPr>
          <p:cNvPr id="6" name="TextBox 5"/>
          <p:cNvSpPr txBox="1"/>
          <p:nvPr/>
        </p:nvSpPr>
        <p:spPr>
          <a:xfrm>
            <a:off x="199292" y="5184301"/>
            <a:ext cx="1295216" cy="72197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Ultimate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Control</a:t>
            </a:r>
          </a:p>
        </p:txBody>
      </p:sp>
      <p:sp>
        <p:nvSpPr>
          <p:cNvPr id="7" name="TextBox 6"/>
          <p:cNvSpPr txBox="1"/>
          <p:nvPr/>
        </p:nvSpPr>
        <p:spPr>
          <a:xfrm>
            <a:off x="10561021" y="5184301"/>
            <a:ext cx="1980919" cy="72197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Rapid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Development</a:t>
            </a:r>
          </a:p>
        </p:txBody>
      </p:sp>
      <p:sp>
        <p:nvSpPr>
          <p:cNvPr id="2" name="Rectangle 1"/>
          <p:cNvSpPr/>
          <p:nvPr/>
        </p:nvSpPr>
        <p:spPr bwMode="auto">
          <a:xfrm>
            <a:off x="1775109" y="2811559"/>
            <a:ext cx="1904730" cy="1980919"/>
          </a:xfrm>
          <a:prstGeom prst="rect">
            <a:avLst/>
          </a:prstGeom>
          <a:solidFill>
            <a:srgbClr val="601E7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VMs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 Scale Sets</a:t>
            </a:r>
          </a:p>
        </p:txBody>
      </p:sp>
      <p:sp>
        <p:nvSpPr>
          <p:cNvPr id="8" name="Rectangle 7"/>
          <p:cNvSpPr/>
          <p:nvPr/>
        </p:nvSpPr>
        <p:spPr bwMode="auto">
          <a:xfrm>
            <a:off x="3984596" y="2811559"/>
            <a:ext cx="1904730" cy="1980919"/>
          </a:xfrm>
          <a:prstGeom prst="rect">
            <a:avLst/>
          </a:prstGeom>
          <a:solidFill>
            <a:srgbClr val="AA35C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 Extensions</a:t>
            </a:r>
          </a:p>
        </p:txBody>
      </p:sp>
      <p:sp>
        <p:nvSpPr>
          <p:cNvPr id="10" name="Rectangle 9"/>
          <p:cNvSpPr/>
          <p:nvPr/>
        </p:nvSpPr>
        <p:spPr bwMode="auto">
          <a:xfrm>
            <a:off x="6218237" y="2811559"/>
            <a:ext cx="1904730" cy="1980919"/>
          </a:xfrm>
          <a:prstGeom prst="rect">
            <a:avLst/>
          </a:prstGeom>
          <a:solidFill>
            <a:srgbClr val="C571D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Orchestrators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ACS &amp;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Service Fabric</a:t>
            </a:r>
          </a:p>
        </p:txBody>
      </p:sp>
      <p:sp>
        <p:nvSpPr>
          <p:cNvPr id="12" name="Rectangle 11"/>
          <p:cNvSpPr/>
          <p:nvPr/>
        </p:nvSpPr>
        <p:spPr bwMode="auto">
          <a:xfrm>
            <a:off x="8427724" y="2811559"/>
            <a:ext cx="1904730" cy="1980919"/>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App Service</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&amp;</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Azure Functions</a:t>
            </a:r>
          </a:p>
        </p:txBody>
      </p:sp>
      <p:sp>
        <p:nvSpPr>
          <p:cNvPr id="11" name="TextBox 10"/>
          <p:cNvSpPr txBox="1"/>
          <p:nvPr/>
        </p:nvSpPr>
        <p:spPr>
          <a:xfrm>
            <a:off x="199292" y="1880772"/>
            <a:ext cx="1295216" cy="40807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IaaS</a:t>
            </a:r>
          </a:p>
        </p:txBody>
      </p:sp>
      <p:sp>
        <p:nvSpPr>
          <p:cNvPr id="13" name="TextBox 12"/>
          <p:cNvSpPr txBox="1"/>
          <p:nvPr/>
        </p:nvSpPr>
        <p:spPr>
          <a:xfrm>
            <a:off x="10751494" y="1880772"/>
            <a:ext cx="1295216" cy="40807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PaaS</a:t>
            </a:r>
          </a:p>
        </p:txBody>
      </p:sp>
      <p:sp>
        <p:nvSpPr>
          <p:cNvPr id="14" name="Left-Right Arrow 13"/>
          <p:cNvSpPr/>
          <p:nvPr/>
        </p:nvSpPr>
        <p:spPr>
          <a:xfrm>
            <a:off x="1494507" y="1821100"/>
            <a:ext cx="9066514" cy="519398"/>
          </a:xfrm>
          <a:prstGeom prst="leftRightArrow">
            <a:avLst/>
          </a:prstGeom>
          <a:gradFill>
            <a:gsLst>
              <a:gs pos="0">
                <a:schemeClr val="accent5"/>
              </a:gs>
              <a:gs pos="100000">
                <a:schemeClr val="accent2"/>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71717"/>
              </a:solidFill>
              <a:effectLst/>
              <a:uLnTx/>
              <a:uFillTx/>
              <a:latin typeface="Segoe UI"/>
              <a:ea typeface="+mn-ea"/>
              <a:cs typeface="+mn-cs"/>
            </a:endParaRPr>
          </a:p>
        </p:txBody>
      </p:sp>
      <p:sp>
        <p:nvSpPr>
          <p:cNvPr id="15" name="Left-Right Arrow 14"/>
          <p:cNvSpPr/>
          <p:nvPr/>
        </p:nvSpPr>
        <p:spPr>
          <a:xfrm>
            <a:off x="1489446" y="5278495"/>
            <a:ext cx="9147765" cy="519398"/>
          </a:xfrm>
          <a:prstGeom prst="leftRightArrow">
            <a:avLst/>
          </a:prstGeom>
          <a:gradFill>
            <a:gsLst>
              <a:gs pos="0">
                <a:schemeClr val="accent5"/>
              </a:gs>
              <a:gs pos="100000">
                <a:schemeClr val="accent2"/>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71717"/>
              </a:solidFill>
              <a:effectLst/>
              <a:uLnTx/>
              <a:uFillTx/>
              <a:latin typeface="Segoe UI"/>
              <a:ea typeface="+mn-ea"/>
              <a:cs typeface="+mn-cs"/>
            </a:endParaRPr>
          </a:p>
        </p:txBody>
      </p:sp>
      <p:sp>
        <p:nvSpPr>
          <p:cNvPr id="4" name="Rectangle: Rounded Corners 3"/>
          <p:cNvSpPr/>
          <p:nvPr/>
        </p:nvSpPr>
        <p:spPr bwMode="auto">
          <a:xfrm>
            <a:off x="6065837" y="2659062"/>
            <a:ext cx="2209800" cy="2286000"/>
          </a:xfrm>
          <a:prstGeom prst="roundRect">
            <a:avLst/>
          </a:prstGeom>
          <a:noFill/>
          <a:ln w="889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24612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Choosing Orchestrators in Azure</a:t>
            </a:r>
          </a:p>
        </p:txBody>
      </p:sp>
      <p:graphicFrame>
        <p:nvGraphicFramePr>
          <p:cNvPr id="7" name="Table 6"/>
          <p:cNvGraphicFramePr>
            <a:graphicFrameLocks noGrp="1"/>
          </p:cNvGraphicFramePr>
          <p:nvPr>
            <p:extLst/>
          </p:nvPr>
        </p:nvGraphicFramePr>
        <p:xfrm>
          <a:off x="2560637" y="1439862"/>
          <a:ext cx="9448800" cy="5345901"/>
        </p:xfrm>
        <a:graphic>
          <a:graphicData uri="http://schemas.openxmlformats.org/drawingml/2006/table">
            <a:tbl>
              <a:tblPr firstRow="1" bandRow="1">
                <a:tableStyleId>{073A0DAA-6AF3-43AB-8588-CEC1D06C72B9}</a:tableStyleId>
              </a:tblPr>
              <a:tblGrid>
                <a:gridCol w="1874142">
                  <a:extLst>
                    <a:ext uri="{9D8B030D-6E8A-4147-A177-3AD203B41FA5}">
                      <a16:colId xmlns:a16="http://schemas.microsoft.com/office/drawing/2014/main" val="1731072896"/>
                    </a:ext>
                  </a:extLst>
                </a:gridCol>
                <a:gridCol w="2850258">
                  <a:extLst>
                    <a:ext uri="{9D8B030D-6E8A-4147-A177-3AD203B41FA5}">
                      <a16:colId xmlns:a16="http://schemas.microsoft.com/office/drawing/2014/main" val="1384903516"/>
                    </a:ext>
                  </a:extLst>
                </a:gridCol>
                <a:gridCol w="2362200">
                  <a:extLst>
                    <a:ext uri="{9D8B030D-6E8A-4147-A177-3AD203B41FA5}">
                      <a16:colId xmlns:a16="http://schemas.microsoft.com/office/drawing/2014/main" val="4172087379"/>
                    </a:ext>
                  </a:extLst>
                </a:gridCol>
                <a:gridCol w="2362200">
                  <a:extLst>
                    <a:ext uri="{9D8B030D-6E8A-4147-A177-3AD203B41FA5}">
                      <a16:colId xmlns:a16="http://schemas.microsoft.com/office/drawing/2014/main" val="2438914358"/>
                    </a:ext>
                  </a:extLst>
                </a:gridCol>
              </a:tblGrid>
              <a:tr h="454369">
                <a:tc>
                  <a:txBody>
                    <a:bodyPr/>
                    <a:lstStyle/>
                    <a:p>
                      <a:r>
                        <a:rPr lang="en-US" sz="1800" dirty="0"/>
                        <a:t>Orchestrator</a:t>
                      </a:r>
                    </a:p>
                  </a:txBody>
                  <a:tcPr/>
                </a:tc>
                <a:tc>
                  <a:txBody>
                    <a:bodyPr/>
                    <a:lstStyle/>
                    <a:p>
                      <a:r>
                        <a:rPr lang="en-US" sz="1800" dirty="0"/>
                        <a:t>Description</a:t>
                      </a:r>
                    </a:p>
                  </a:txBody>
                  <a:tcPr/>
                </a:tc>
                <a:tc>
                  <a:txBody>
                    <a:bodyPr/>
                    <a:lstStyle/>
                    <a:p>
                      <a:r>
                        <a:rPr lang="en-US" sz="1800" dirty="0"/>
                        <a:t>Good for</a:t>
                      </a:r>
                    </a:p>
                  </a:txBody>
                  <a:tcPr/>
                </a:tc>
                <a:tc>
                  <a:txBody>
                    <a:bodyPr/>
                    <a:lstStyle/>
                    <a:p>
                      <a:r>
                        <a:rPr lang="en-US" sz="1800" dirty="0"/>
                        <a:t>Common workloads</a:t>
                      </a:r>
                    </a:p>
                  </a:txBody>
                  <a:tcPr/>
                </a:tc>
                <a:extLst>
                  <a:ext uri="{0D108BD9-81ED-4DB2-BD59-A6C34878D82A}">
                    <a16:rowId xmlns:a16="http://schemas.microsoft.com/office/drawing/2014/main" val="276489895"/>
                  </a:ext>
                </a:extLst>
              </a:tr>
              <a:tr h="835446">
                <a:tc>
                  <a:txBody>
                    <a:bodyPr/>
                    <a:lstStyle/>
                    <a:p>
                      <a:endParaRPr lang="en-US" sz="1400" b="1" dirty="0"/>
                    </a:p>
                  </a:txBody>
                  <a:tcPr/>
                </a:tc>
                <a:tc>
                  <a:txBody>
                    <a:bodyPr/>
                    <a:lstStyle/>
                    <a:p>
                      <a:r>
                        <a:rPr lang="en-US" sz="1324" i="1" kern="1200" dirty="0">
                          <a:solidFill>
                            <a:schemeClr val="dk1"/>
                          </a:solidFill>
                          <a:effectLst/>
                          <a:latin typeface="+mn-lt"/>
                          <a:ea typeface="+mn-ea"/>
                          <a:cs typeface="+mn-cs"/>
                        </a:rPr>
                        <a:t>Azure Service </a:t>
                      </a:r>
                      <a:r>
                        <a:rPr lang="en-US" sz="1324" i="1" kern="1200" dirty="0">
                          <a:effectLst/>
                        </a:rPr>
                        <a:t>Fabric </a:t>
                      </a:r>
                      <a:r>
                        <a:rPr lang="en-US" sz="1324" kern="1200" dirty="0">
                          <a:effectLst/>
                        </a:rPr>
                        <a:t>is a distributed systems platform that makes it easy to package, deploy, and manage scalable and reliable microservices</a:t>
                      </a:r>
                    </a:p>
                    <a:p>
                      <a:endParaRPr lang="en-US" sz="1400" dirty="0"/>
                    </a:p>
                    <a:p>
                      <a:endParaRPr lang="en-US" sz="1400" dirty="0"/>
                    </a:p>
                  </a:txBody>
                  <a:tcPr/>
                </a:tc>
                <a:tc>
                  <a:txBody>
                    <a:bodyPr/>
                    <a:lstStyle/>
                    <a:p>
                      <a:endParaRPr lang="en-US" sz="1400" dirty="0"/>
                    </a:p>
                  </a:txBody>
                  <a:tcPr/>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Stateful svc &amp; Actors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containers</a:t>
                      </a:r>
                      <a:endParaRPr lang="en-US" sz="1400" b="1" dirty="0"/>
                    </a:p>
                  </a:txBody>
                  <a:tcPr/>
                </a:tc>
                <a:extLst>
                  <a:ext uri="{0D108BD9-81ED-4DB2-BD59-A6C34878D82A}">
                    <a16:rowId xmlns:a16="http://schemas.microsoft.com/office/drawing/2014/main" val="3911308282"/>
                  </a:ext>
                </a:extLst>
              </a:tr>
              <a:tr h="835446">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400" dirty="0"/>
                    </a:p>
                    <a:p>
                      <a:endParaRPr lang="en-US" sz="1400" b="1"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t>Docker Swarm </a:t>
                      </a:r>
                      <a:r>
                        <a:rPr lang="en-US" sz="1200" kern="1200" dirty="0"/>
                        <a:t>is a clustering and scheduling tool for Docker containers. With Swarm, IT administrators and developers can establish and manage a cluster of Docker nodes as a single virtual system</a:t>
                      </a:r>
                      <a:endParaRPr lang="en-US" sz="1200" dirty="0"/>
                    </a:p>
                  </a:txBody>
                  <a:tcPr/>
                </a:tc>
                <a:tc>
                  <a:txBody>
                    <a:bodyPr/>
                    <a:lstStyle/>
                    <a:p>
                      <a:endParaRPr lang="en-US" sz="1400" dirty="0"/>
                    </a:p>
                  </a:txBody>
                  <a:tcPr/>
                </a:tc>
                <a:tc>
                  <a:txBody>
                    <a:bodyPr/>
                    <a:lstStyle/>
                    <a:p>
                      <a:r>
                        <a:rPr lang="en-US" sz="1400" dirty="0"/>
                        <a:t>Microservices based on containers</a:t>
                      </a:r>
                      <a:endParaRPr lang="en-US" sz="1400" b="1" dirty="0"/>
                    </a:p>
                  </a:txBody>
                  <a:tcPr/>
                </a:tc>
                <a:extLst>
                  <a:ext uri="{0D108BD9-81ED-4DB2-BD59-A6C34878D82A}">
                    <a16:rowId xmlns:a16="http://schemas.microsoft.com/office/drawing/2014/main" val="3683704449"/>
                  </a:ext>
                </a:extLst>
              </a:tr>
              <a:tr h="835446">
                <a:tc>
                  <a:txBody>
                    <a:bodyPr/>
                    <a:lstStyle/>
                    <a:p>
                      <a:endParaRPr lang="en-US" sz="1400" b="1" dirty="0"/>
                    </a:p>
                  </a:txBody>
                  <a:tcPr/>
                </a:tc>
                <a:tc>
                  <a:txBody>
                    <a:bodyPr/>
                    <a:lstStyle/>
                    <a:p>
                      <a:r>
                        <a:rPr lang="en-US" sz="1200" dirty="0"/>
                        <a:t>Kubernetes is an open-source platform for automating deployment, scaling, and operations of application containers across clusters of hosts</a:t>
                      </a:r>
                    </a:p>
                    <a:p>
                      <a:endParaRPr lang="en-US" sz="1200" dirty="0"/>
                    </a:p>
                    <a:p>
                      <a:endParaRPr lang="en-US" sz="1200" dirty="0"/>
                    </a:p>
                  </a:txBody>
                  <a:tcPr/>
                </a:tc>
                <a:tc>
                  <a:txBody>
                    <a:bodyPr/>
                    <a:lstStyle/>
                    <a:p>
                      <a:endParaRPr lang="en-US"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Microservices based on containers</a:t>
                      </a:r>
                    </a:p>
                  </a:txBody>
                  <a:tcPr/>
                </a:tc>
                <a:extLst>
                  <a:ext uri="{0D108BD9-81ED-4DB2-BD59-A6C34878D82A}">
                    <a16:rowId xmlns:a16="http://schemas.microsoft.com/office/drawing/2014/main" val="428339994"/>
                  </a:ext>
                </a:extLst>
              </a:tr>
              <a:tr h="835446">
                <a:tc>
                  <a:txBody>
                    <a:bodyPr/>
                    <a:lstStyle/>
                    <a:p>
                      <a:endParaRPr lang="en-US" sz="1400" b="1"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t>As a datacenter operating system, </a:t>
                      </a:r>
                      <a:r>
                        <a:rPr lang="en-US" sz="1200" i="1" kern="1200" dirty="0"/>
                        <a:t>DC/OS </a:t>
                      </a:r>
                      <a:r>
                        <a:rPr lang="en-US" sz="1200" kern="1200" dirty="0"/>
                        <a:t>is itself a distributed system, a cluster manager and a container platform</a:t>
                      </a:r>
                    </a:p>
                    <a:p>
                      <a:endParaRPr lang="en-US" sz="1200" kern="1200" dirty="0">
                        <a:solidFill>
                          <a:schemeClr val="dk1"/>
                        </a:solidFill>
                        <a:latin typeface="+mn-lt"/>
                        <a:ea typeface="+mn-ea"/>
                        <a:cs typeface="+mn-cs"/>
                      </a:endParaRPr>
                    </a:p>
                    <a:p>
                      <a:endParaRPr lang="en-US" sz="1200" kern="1200" dirty="0">
                        <a:solidFill>
                          <a:schemeClr val="dk1"/>
                        </a:solidFill>
                        <a:latin typeface="+mn-lt"/>
                        <a:ea typeface="+mn-ea"/>
                        <a:cs typeface="+mn-cs"/>
                      </a:endParaRPr>
                    </a:p>
                  </a:txBody>
                  <a:tcPr/>
                </a:tc>
                <a:tc>
                  <a:txBody>
                    <a:bodyPr/>
                    <a:lstStyle/>
                    <a:p>
                      <a:endParaRPr lang="en-US"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Microservices based on containers (Including other Linux containers, not just Docker)</a:t>
                      </a:r>
                    </a:p>
                  </a:txBody>
                  <a:tcPr/>
                </a:tc>
                <a:extLst>
                  <a:ext uri="{0D108BD9-81ED-4DB2-BD59-A6C34878D82A}">
                    <a16:rowId xmlns:a16="http://schemas.microsoft.com/office/drawing/2014/main" val="2052298399"/>
                  </a:ext>
                </a:extLst>
              </a:tr>
            </a:tbl>
          </a:graphicData>
        </a:graphic>
      </p:graphicFrame>
      <p:pic>
        <p:nvPicPr>
          <p:cNvPr id="8"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9172" y="3650988"/>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2413" y="4031988"/>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8905" y="4812389"/>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2146" y="5193389"/>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9284" y="6017505"/>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2525" y="6398505"/>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6019" y="2837506"/>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9260" y="2406120"/>
            <a:ext cx="341171" cy="34117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742237" y="2438205"/>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17" name="Rectangle 16"/>
          <p:cNvSpPr/>
          <p:nvPr/>
        </p:nvSpPr>
        <p:spPr>
          <a:xfrm>
            <a:off x="7742237" y="2826255"/>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18" name="Rectangle 17"/>
          <p:cNvSpPr/>
          <p:nvPr/>
        </p:nvSpPr>
        <p:spPr>
          <a:xfrm>
            <a:off x="7735390" y="3668039"/>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19" name="Rectangle 18"/>
          <p:cNvSpPr/>
          <p:nvPr/>
        </p:nvSpPr>
        <p:spPr>
          <a:xfrm>
            <a:off x="7735390" y="4056089"/>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22" name="Rectangle 21"/>
          <p:cNvSpPr/>
          <p:nvPr/>
        </p:nvSpPr>
        <p:spPr>
          <a:xfrm>
            <a:off x="7730258" y="4836393"/>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23" name="Rectangle 22"/>
          <p:cNvSpPr/>
          <p:nvPr/>
        </p:nvSpPr>
        <p:spPr>
          <a:xfrm>
            <a:off x="7730258" y="5224443"/>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24" name="Rectangle 23"/>
          <p:cNvSpPr/>
          <p:nvPr/>
        </p:nvSpPr>
        <p:spPr>
          <a:xfrm>
            <a:off x="369411" y="1439861"/>
            <a:ext cx="2133600" cy="446091"/>
          </a:xfrm>
          <a:prstGeom prst="rect">
            <a:avLst/>
          </a:prstGeom>
          <a:solidFill>
            <a:srgbClr val="50505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Azure Product</a:t>
            </a:r>
          </a:p>
        </p:txBody>
      </p:sp>
      <p:sp>
        <p:nvSpPr>
          <p:cNvPr id="25" name="Rectangle 24"/>
          <p:cNvSpPr/>
          <p:nvPr/>
        </p:nvSpPr>
        <p:spPr>
          <a:xfrm>
            <a:off x="369411" y="1907052"/>
            <a:ext cx="2133600" cy="1285410"/>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Rectangle 25"/>
          <p:cNvSpPr/>
          <p:nvPr/>
        </p:nvSpPr>
        <p:spPr>
          <a:xfrm>
            <a:off x="369411" y="3213561"/>
            <a:ext cx="2133600" cy="3572201"/>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a:ea typeface="+mn-ea"/>
              <a:cs typeface="+mn-cs"/>
            </a:endParaRPr>
          </a:p>
        </p:txBody>
      </p:sp>
      <p:sp>
        <p:nvSpPr>
          <p:cNvPr id="27" name="Rectangle 26"/>
          <p:cNvSpPr/>
          <p:nvPr/>
        </p:nvSpPr>
        <p:spPr>
          <a:xfrm>
            <a:off x="531165" y="1907051"/>
            <a:ext cx="189212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Azure Service Fabric</a:t>
            </a:r>
          </a:p>
        </p:txBody>
      </p:sp>
      <p:sp>
        <p:nvSpPr>
          <p:cNvPr id="28" name="Rectangle 27"/>
          <p:cNvSpPr/>
          <p:nvPr/>
        </p:nvSpPr>
        <p:spPr>
          <a:xfrm>
            <a:off x="346505" y="3215746"/>
            <a:ext cx="2214132"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Azure Container Service</a:t>
            </a:r>
          </a:p>
        </p:txBody>
      </p:sp>
      <p:sp>
        <p:nvSpPr>
          <p:cNvPr id="33" name="Freeform 359"/>
          <p:cNvSpPr>
            <a:spLocks noChangeAspect="1"/>
          </p:cNvSpPr>
          <p:nvPr/>
        </p:nvSpPr>
        <p:spPr bwMode="auto">
          <a:xfrm>
            <a:off x="1189037" y="2283916"/>
            <a:ext cx="405616" cy="389852"/>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pic>
        <p:nvPicPr>
          <p:cNvPr id="34" name="Picture 33"/>
          <p:cNvPicPr>
            <a:picLocks noChangeAspect="1"/>
          </p:cNvPicPr>
          <p:nvPr/>
        </p:nvPicPr>
        <p:blipFill>
          <a:blip r:embed="rId5">
            <a:clrChange>
              <a:clrFrom>
                <a:srgbClr val="8E9CFF"/>
              </a:clrFrom>
              <a:clrTo>
                <a:srgbClr val="8E9CFF">
                  <a:alpha val="0"/>
                </a:srgbClr>
              </a:clrTo>
            </a:clrChange>
          </a:blip>
          <a:stretch>
            <a:fillRect/>
          </a:stretch>
        </p:blipFill>
        <p:spPr>
          <a:xfrm>
            <a:off x="1094824" y="3550954"/>
            <a:ext cx="566705" cy="555908"/>
          </a:xfrm>
          <a:prstGeom prst="rect">
            <a:avLst/>
          </a:prstGeom>
        </p:spPr>
      </p:pic>
      <p:sp>
        <p:nvSpPr>
          <p:cNvPr id="36" name="Rectangle 35"/>
          <p:cNvSpPr/>
          <p:nvPr/>
        </p:nvSpPr>
        <p:spPr bwMode="auto">
          <a:xfrm>
            <a:off x="2628718" y="1973263"/>
            <a:ext cx="1752600" cy="11715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a:off x="2628718" y="3257912"/>
            <a:ext cx="1752600" cy="10806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2637781" y="4477472"/>
            <a:ext cx="1752600" cy="10402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2628718" y="5646058"/>
            <a:ext cx="1752600" cy="10516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descr="https://azure.microsoft.com/svghandler/service-fabric?width=600&amp;height=3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267" y="2369238"/>
            <a:ext cx="914400" cy="48631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Swarm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34" t="10827" r="8467" b="8323"/>
          <a:stretch/>
        </p:blipFill>
        <p:spPr bwMode="auto">
          <a:xfrm>
            <a:off x="3189863" y="3691700"/>
            <a:ext cx="638113" cy="50070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2776550" y="3324344"/>
            <a:ext cx="1407180"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Docker Swarm</a:t>
            </a:r>
          </a:p>
        </p:txBody>
      </p:sp>
      <p:sp>
        <p:nvSpPr>
          <p:cNvPr id="43" name="Rectangle 42"/>
          <p:cNvSpPr/>
          <p:nvPr/>
        </p:nvSpPr>
        <p:spPr>
          <a:xfrm>
            <a:off x="2894528" y="2025473"/>
            <a:ext cx="135101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Service Fabric</a:t>
            </a:r>
          </a:p>
        </p:txBody>
      </p:sp>
      <p:sp>
        <p:nvSpPr>
          <p:cNvPr id="45" name="Rectangle 44"/>
          <p:cNvSpPr/>
          <p:nvPr/>
        </p:nvSpPr>
        <p:spPr>
          <a:xfrm>
            <a:off x="7742237" y="1970303"/>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Microsoft ecosystem</a:t>
            </a:r>
          </a:p>
        </p:txBody>
      </p:sp>
      <p:pic>
        <p:nvPicPr>
          <p:cNvPr id="44" name="Picture 4" descr="Image result for Mesosphere DC/OS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265" t="29556" r="9869" b="25482"/>
          <a:stretch/>
        </p:blipFill>
        <p:spPr bwMode="auto">
          <a:xfrm>
            <a:off x="3064561" y="6125231"/>
            <a:ext cx="920108" cy="388499"/>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2604929" y="5741905"/>
            <a:ext cx="181742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Mesosphere DC/OS</a:t>
            </a:r>
          </a:p>
        </p:txBody>
      </p:sp>
      <p:sp>
        <p:nvSpPr>
          <p:cNvPr id="50" name="Rectangle 49"/>
          <p:cNvSpPr/>
          <p:nvPr/>
        </p:nvSpPr>
        <p:spPr>
          <a:xfrm>
            <a:off x="7742237" y="6057488"/>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51" name="Rectangle 50"/>
          <p:cNvSpPr/>
          <p:nvPr/>
        </p:nvSpPr>
        <p:spPr>
          <a:xfrm>
            <a:off x="7742237" y="6445538"/>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52" name="Rectangle 51"/>
          <p:cNvSpPr/>
          <p:nvPr/>
        </p:nvSpPr>
        <p:spPr>
          <a:xfrm>
            <a:off x="7755571" y="5630862"/>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Linux ecosystem</a:t>
            </a:r>
          </a:p>
        </p:txBody>
      </p:sp>
      <p:sp>
        <p:nvSpPr>
          <p:cNvPr id="48" name="Rectangle 47"/>
          <p:cNvSpPr/>
          <p:nvPr/>
        </p:nvSpPr>
        <p:spPr>
          <a:xfrm>
            <a:off x="7730258" y="3230115"/>
            <a:ext cx="1733167"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Easy to get started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Dev/Test and Production</a:t>
            </a:r>
          </a:p>
        </p:txBody>
      </p:sp>
      <p:pic>
        <p:nvPicPr>
          <p:cNvPr id="53" name="Picture 2" descr="Image result for Kubernetes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952" y="4909977"/>
            <a:ext cx="437937" cy="426989"/>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2990970" y="4571031"/>
            <a:ext cx="1144672"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Kubernetes</a:t>
            </a:r>
          </a:p>
        </p:txBody>
      </p:sp>
      <p:sp>
        <p:nvSpPr>
          <p:cNvPr id="56" name="Rectangle 55"/>
          <p:cNvSpPr/>
          <p:nvPr/>
        </p:nvSpPr>
        <p:spPr>
          <a:xfrm>
            <a:off x="7730258" y="4417231"/>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Linux ecosystem</a:t>
            </a:r>
          </a:p>
        </p:txBody>
      </p:sp>
    </p:spTree>
    <p:extLst>
      <p:ext uri="{BB962C8B-B14F-4D97-AF65-F5344CB8AC3E}">
        <p14:creationId xmlns:p14="http://schemas.microsoft.com/office/powerpoint/2010/main" val="23446661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microservice and container guidance</a:t>
            </a:r>
          </a:p>
        </p:txBody>
      </p:sp>
      <p:sp>
        <p:nvSpPr>
          <p:cNvPr id="3" name="Rectangle 2"/>
          <p:cNvSpPr/>
          <p:nvPr/>
        </p:nvSpPr>
        <p:spPr bwMode="auto">
          <a:xfrm>
            <a:off x="4270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txBox="1">
            <a:spLocks/>
          </p:cNvSpPr>
          <p:nvPr/>
        </p:nvSpPr>
        <p:spPr>
          <a:xfrm>
            <a:off x="541337" y="1592262"/>
            <a:ext cx="5410200" cy="13715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eBook</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MicroservicesEbook</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 </a:t>
            </a:r>
          </a:p>
        </p:txBody>
      </p:sp>
      <p:pic>
        <p:nvPicPr>
          <p:cNvPr id="5" name="Picture 4"/>
          <p:cNvPicPr>
            <a:picLocks noChangeAspect="1"/>
          </p:cNvPicPr>
          <p:nvPr/>
        </p:nvPicPr>
        <p:blipFill>
          <a:blip r:embed="rId4"/>
          <a:stretch>
            <a:fillRect/>
          </a:stretch>
        </p:blipFill>
        <p:spPr>
          <a:xfrm>
            <a:off x="1874837" y="2735262"/>
            <a:ext cx="2743200" cy="3545059"/>
          </a:xfrm>
          <a:prstGeom prst="rect">
            <a:avLst/>
          </a:prstGeom>
        </p:spPr>
      </p:pic>
      <p:sp>
        <p:nvSpPr>
          <p:cNvPr id="6" name="Rectangle 5"/>
          <p:cNvSpPr/>
          <p:nvPr/>
        </p:nvSpPr>
        <p:spPr bwMode="auto">
          <a:xfrm>
            <a:off x="64468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 Placeholder 4"/>
          <p:cNvSpPr txBox="1">
            <a:spLocks/>
          </p:cNvSpPr>
          <p:nvPr/>
        </p:nvSpPr>
        <p:spPr>
          <a:xfrm>
            <a:off x="6675437" y="1592263"/>
            <a:ext cx="5410200" cy="990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Reference application</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MicroservicesArchitecture</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9" name="Picture 8"/>
          <p:cNvPicPr>
            <a:picLocks noChangeAspect="1"/>
          </p:cNvPicPr>
          <p:nvPr/>
        </p:nvPicPr>
        <p:blipFill>
          <a:blip r:embed="rId6"/>
          <a:stretch>
            <a:fillRect/>
          </a:stretch>
        </p:blipFill>
        <p:spPr>
          <a:xfrm>
            <a:off x="6641702" y="2831564"/>
            <a:ext cx="5249070" cy="3541197"/>
          </a:xfrm>
          <a:prstGeom prst="rect">
            <a:avLst/>
          </a:prstGeom>
        </p:spPr>
      </p:pic>
      <p:sp>
        <p:nvSpPr>
          <p:cNvPr id="8" name="Rectangle 7"/>
          <p:cNvSpPr/>
          <p:nvPr/>
        </p:nvSpPr>
        <p:spPr bwMode="auto">
          <a:xfrm>
            <a:off x="5578164" y="1439862"/>
            <a:ext cx="6586039"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Additional subjects covered in the eBook</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chemeClr val="bg1">
                  <a:lumMod val="50000"/>
                </a:schemeClr>
              </a:solidFill>
              <a:ea typeface="Segoe UI" pitchFamily="34" charset="0"/>
              <a:cs typeface="Segoe UI" pitchFamily="34" charset="0"/>
            </a:endParaRPr>
          </a:p>
          <a:p>
            <a:pPr defTabSz="932472" fontAlgn="base">
              <a:lnSpc>
                <a:spcPct val="90000"/>
              </a:lnSpc>
              <a:spcBef>
                <a:spcPct val="0"/>
              </a:spcBef>
              <a:spcAft>
                <a:spcPct val="0"/>
              </a:spcAft>
            </a:pPr>
            <a:r>
              <a:rPr lang="en-US" sz="2400" i="1" dirty="0">
                <a:solidFill>
                  <a:schemeClr val="bg1">
                    <a:lumMod val="50000"/>
                  </a:schemeClr>
                </a:solidFill>
                <a:ea typeface="Segoe UI" pitchFamily="34" charset="0"/>
                <a:cs typeface="Segoe UI" pitchFamily="34" charset="0"/>
              </a:rPr>
              <a:t>Domain Driven Design Patterns</a:t>
            </a:r>
          </a:p>
          <a:p>
            <a:pPr marL="342900"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Domain Models (Aggregates, Entity, VO, etc.)</a:t>
            </a:r>
          </a:p>
          <a:p>
            <a:pPr marL="342900"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Simplified CQRS </a:t>
            </a:r>
          </a:p>
          <a:p>
            <a:pPr marL="809271" lvl="1"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Dapper </a:t>
            </a:r>
            <a:r>
              <a:rPr lang="en-US" sz="2000" dirty="0" err="1">
                <a:solidFill>
                  <a:schemeClr val="bg1">
                    <a:lumMod val="50000"/>
                  </a:schemeClr>
                </a:solidFill>
                <a:ea typeface="Segoe UI" pitchFamily="34" charset="0"/>
                <a:cs typeface="Segoe UI" pitchFamily="34" charset="0"/>
              </a:rPr>
              <a:t>MicroORM</a:t>
            </a:r>
            <a:r>
              <a:rPr lang="en-US" sz="2000" dirty="0">
                <a:solidFill>
                  <a:schemeClr val="bg1">
                    <a:lumMod val="50000"/>
                  </a:schemeClr>
                </a:solidFill>
                <a:ea typeface="Segoe UI" pitchFamily="34" charset="0"/>
                <a:cs typeface="Segoe UI" pitchFamily="34" charset="0"/>
              </a:rPr>
              <a:t> for queries</a:t>
            </a:r>
          </a:p>
          <a:p>
            <a:pPr marL="809271" lvl="1"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Commands and Mediator patter</a:t>
            </a:r>
          </a:p>
          <a:p>
            <a:pPr marL="342900"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Domain Events</a:t>
            </a:r>
            <a:r>
              <a:rPr lang="en-US" dirty="0">
                <a:solidFill>
                  <a:schemeClr val="bg1">
                    <a:lumMod val="50000"/>
                  </a:schemeClr>
                </a:solidFill>
                <a:ea typeface="Segoe UI" pitchFamily="34" charset="0"/>
                <a:cs typeface="Segoe UI" pitchFamily="34" charset="0"/>
              </a:rPr>
              <a:t> (within the same microservice)</a:t>
            </a:r>
            <a:endParaRPr lang="en-US" sz="2000" dirty="0">
              <a:solidFill>
                <a:schemeClr val="bg1">
                  <a:lumMod val="50000"/>
                </a:schemeClr>
              </a:solidFill>
              <a:ea typeface="Segoe UI" pitchFamily="34" charset="0"/>
              <a:cs typeface="Segoe UI" pitchFamily="34" charset="0"/>
            </a:endParaRPr>
          </a:p>
          <a:p>
            <a:pPr defTabSz="932472" fontAlgn="base">
              <a:lnSpc>
                <a:spcPct val="90000"/>
              </a:lnSpc>
              <a:spcBef>
                <a:spcPct val="0"/>
              </a:spcBef>
              <a:spcAft>
                <a:spcPct val="0"/>
              </a:spcAft>
            </a:pPr>
            <a:endParaRPr lang="en-US" sz="2400" dirty="0">
              <a:solidFill>
                <a:schemeClr val="bg1">
                  <a:lumMod val="50000"/>
                </a:schemeClr>
              </a:solidFill>
              <a:ea typeface="Segoe UI" pitchFamily="34" charset="0"/>
              <a:cs typeface="Segoe UI" pitchFamily="34" charset="0"/>
            </a:endParaRPr>
          </a:p>
          <a:p>
            <a:pPr defTabSz="932472" fontAlgn="base">
              <a:lnSpc>
                <a:spcPct val="90000"/>
              </a:lnSpc>
              <a:spcBef>
                <a:spcPct val="0"/>
              </a:spcBef>
              <a:spcAft>
                <a:spcPct val="0"/>
              </a:spcAft>
            </a:pPr>
            <a:r>
              <a:rPr lang="en-US" sz="2400" i="1" dirty="0">
                <a:solidFill>
                  <a:schemeClr val="bg1">
                    <a:lumMod val="50000"/>
                  </a:schemeClr>
                </a:solidFill>
                <a:ea typeface="Segoe UI" pitchFamily="34" charset="0"/>
                <a:cs typeface="Segoe UI" pitchFamily="34" charset="0"/>
              </a:rPr>
              <a:t>Microservices</a:t>
            </a: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Integration Events (across microservices)</a:t>
            </a: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Multi-container </a:t>
            </a:r>
            <a:r>
              <a:rPr lang="en-US" sz="2100" dirty="0" err="1">
                <a:solidFill>
                  <a:schemeClr val="bg1">
                    <a:lumMod val="50000"/>
                  </a:schemeClr>
                </a:solidFill>
                <a:ea typeface="Segoe UI" pitchFamily="34" charset="0"/>
                <a:cs typeface="Segoe UI" pitchFamily="34" charset="0"/>
              </a:rPr>
              <a:t>docker-compose.yml</a:t>
            </a: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Swagger w/ </a:t>
            </a:r>
            <a:r>
              <a:rPr lang="en-US" sz="2100" dirty="0" err="1">
                <a:solidFill>
                  <a:schemeClr val="bg1">
                    <a:lumMod val="50000"/>
                  </a:schemeClr>
                </a:solidFill>
                <a:ea typeface="Segoe UI" pitchFamily="34" charset="0"/>
                <a:cs typeface="Segoe UI" pitchFamily="34" charset="0"/>
              </a:rPr>
              <a:t>Swashbuckle</a:t>
            </a: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Security (Authentication/Authorization) with tokens from IdentityServer4 wrapping ASP.NET Identity</a:t>
            </a:r>
          </a:p>
          <a:p>
            <a:pPr marL="342900" indent="-342900" defTabSz="932472" fontAlgn="base">
              <a:lnSpc>
                <a:spcPct val="90000"/>
              </a:lnSpc>
              <a:spcBef>
                <a:spcPct val="0"/>
              </a:spcBef>
              <a:spcAft>
                <a:spcPct val="0"/>
              </a:spcAft>
              <a:buFont typeface="Arial" panose="020B0604020202020204" pitchFamily="34" charset="0"/>
              <a:buChar char="•"/>
            </a:pP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57760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237" y="109136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0"/>
            <a:ext cx="6980237" cy="6994525"/>
          </a:xfrm>
          <a:prstGeom prst="rect">
            <a:avLst/>
          </a:prstGeom>
          <a:solidFill>
            <a:srgbClr val="398B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Rectangle 2"/>
          <p:cNvSpPr/>
          <p:nvPr/>
        </p:nvSpPr>
        <p:spPr>
          <a:xfrm>
            <a:off x="61118" y="75701"/>
            <a:ext cx="6553200" cy="1015663"/>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a:ea typeface="+mn-ea"/>
                <a:cs typeface="+mn-cs"/>
              </a:rPr>
              <a:t>Docker Containers</a:t>
            </a:r>
          </a:p>
        </p:txBody>
      </p:sp>
      <p:sp>
        <p:nvSpPr>
          <p:cNvPr id="6" name="Rectangle 5"/>
          <p:cNvSpPr/>
          <p:nvPr/>
        </p:nvSpPr>
        <p:spPr>
          <a:xfrm>
            <a:off x="579437" y="1211262"/>
            <a:ext cx="5334000" cy="2677656"/>
          </a:xfrm>
          <a:prstGeom prst="rect">
            <a:avLst/>
          </a:prstGeom>
        </p:spPr>
        <p:txBody>
          <a:bodyPr wrap="square">
            <a:spAutoFit/>
          </a:body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Docker helps automating the deployment of applications as portable, self-sufficient containers that can run on any cloud or on-premises. </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p:txBody>
      </p:sp>
      <p:pic>
        <p:nvPicPr>
          <p:cNvPr id="7"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47237" y="4335462"/>
            <a:ext cx="1491259" cy="1491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Linux logo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7037" y="4488690"/>
            <a:ext cx="1066800" cy="12526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36702" y="3649655"/>
            <a:ext cx="3561809" cy="101566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No more: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“It works in my dev machine!...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Why not in production?”</a:t>
            </a:r>
          </a:p>
        </p:txBody>
      </p:sp>
      <p:sp>
        <p:nvSpPr>
          <p:cNvPr id="10" name="Rectangle 9"/>
          <p:cNvSpPr/>
          <p:nvPr/>
        </p:nvSpPr>
        <p:spPr>
          <a:xfrm>
            <a:off x="1646237" y="5684720"/>
            <a:ext cx="3866443" cy="101566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Key words about WHY Docker?</a:t>
            </a:r>
          </a:p>
          <a:p>
            <a:pPr marL="457200" marR="0" lvl="0" indent="-457200" algn="l" defTabSz="932742" rtl="0" eaLnBrk="1" fontAlgn="auto" latinLnBrk="0" hangingPunct="1">
              <a:lnSpc>
                <a:spcPct val="100000"/>
              </a:lnSpc>
              <a:spcBef>
                <a:spcPts val="0"/>
              </a:spcBef>
              <a:spcAft>
                <a:spcPts val="0"/>
              </a:spcAft>
              <a:buClrTx/>
              <a:buSzTx/>
              <a:buFontTx/>
              <a:buChar char="-"/>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Dependencies (self-sufficient)</a:t>
            </a:r>
          </a:p>
          <a:p>
            <a:pPr marL="457200" marR="0" lvl="0" indent="-457200" algn="l" defTabSz="932742" rtl="0" eaLnBrk="1" fontAlgn="auto" latinLnBrk="0" hangingPunct="1">
              <a:lnSpc>
                <a:spcPct val="100000"/>
              </a:lnSpc>
              <a:spcBef>
                <a:spcPts val="0"/>
              </a:spcBef>
              <a:spcAft>
                <a:spcPts val="0"/>
              </a:spcAft>
              <a:buClrTx/>
              <a:buSzTx/>
              <a:buFontTx/>
              <a:buChar char="-"/>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Deployment</a:t>
            </a:r>
          </a:p>
        </p:txBody>
      </p:sp>
      <p:sp>
        <p:nvSpPr>
          <p:cNvPr id="11" name="Rectangle 10"/>
          <p:cNvSpPr/>
          <p:nvPr/>
        </p:nvSpPr>
        <p:spPr>
          <a:xfrm>
            <a:off x="3471151" y="4426058"/>
            <a:ext cx="3677527" cy="101566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Now it is: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“If it works in Docker, it works in production”</a:t>
            </a:r>
          </a:p>
        </p:txBody>
      </p:sp>
      <p:sp>
        <p:nvSpPr>
          <p:cNvPr id="5" name="Arrow: Curved Right 4"/>
          <p:cNvSpPr/>
          <p:nvPr/>
        </p:nvSpPr>
        <p:spPr bwMode="auto">
          <a:xfrm rot="18687639">
            <a:off x="2844140" y="4654689"/>
            <a:ext cx="444697" cy="838200"/>
          </a:xfrm>
          <a:prstGeom prst="curv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267364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Architecture Guidance</a:t>
            </a:r>
          </a:p>
        </p:txBody>
      </p:sp>
      <p:sp>
        <p:nvSpPr>
          <p:cNvPr id="3" name="Text Placeholder 5"/>
          <p:cNvSpPr txBox="1">
            <a:spLocks/>
          </p:cNvSpPr>
          <p:nvPr/>
        </p:nvSpPr>
        <p:spPr>
          <a:xfrm>
            <a:off x="274702" y="1211287"/>
            <a:ext cx="11888787" cy="461664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hlinkClick r:id="rId3"/>
              </a:rPr>
              <a:t>dot.net/architecture</a:t>
            </a:r>
            <a:endPar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6" name="Picture 5"/>
          <p:cNvPicPr>
            <a:picLocks noChangeAspect="1"/>
          </p:cNvPicPr>
          <p:nvPr/>
        </p:nvPicPr>
        <p:blipFill>
          <a:blip r:embed="rId4"/>
          <a:stretch>
            <a:fillRect/>
          </a:stretch>
        </p:blipFill>
        <p:spPr>
          <a:xfrm>
            <a:off x="2636837" y="1973262"/>
            <a:ext cx="7543800" cy="4942089"/>
          </a:xfrm>
          <a:prstGeom prst="rect">
            <a:avLst/>
          </a:prstGeom>
          <a:ln>
            <a:solidFill>
              <a:schemeClr val="tx1"/>
            </a:solidFill>
          </a:ln>
        </p:spPr>
      </p:pic>
    </p:spTree>
    <p:extLst>
      <p:ext uri="{BB962C8B-B14F-4D97-AF65-F5344CB8AC3E}">
        <p14:creationId xmlns:p14="http://schemas.microsoft.com/office/powerpoint/2010/main" val="1119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takeaways</a:t>
            </a:r>
          </a:p>
        </p:txBody>
      </p:sp>
      <p:sp>
        <p:nvSpPr>
          <p:cNvPr id="5" name="Text Placeholder 4"/>
          <p:cNvSpPr>
            <a:spLocks noGrp="1"/>
          </p:cNvSpPr>
          <p:nvPr>
            <p:ph type="body" sz="quarter" idx="10"/>
          </p:nvPr>
        </p:nvSpPr>
        <p:spPr>
          <a:xfrm>
            <a:off x="1189037" y="1439862"/>
            <a:ext cx="10363200" cy="5041380"/>
          </a:xfrm>
        </p:spPr>
        <p:txBody>
          <a:bodyPr/>
          <a:lstStyle/>
          <a:p>
            <a:pPr marL="571500" indent="-571500">
              <a:buFont typeface="Wingdings" panose="05000000000000000000" pitchFamily="2" charset="2"/>
              <a:buChar char="§"/>
            </a:pPr>
            <a:r>
              <a:rPr lang="en-US" dirty="0"/>
              <a:t>Microservices offer great benefits but also new challenges</a:t>
            </a:r>
          </a:p>
          <a:p>
            <a:pPr marL="571500" indent="-571500">
              <a:buFont typeface="Wingdings" panose="05000000000000000000" pitchFamily="2" charset="2"/>
              <a:buChar char="§"/>
            </a:pPr>
            <a:r>
              <a:rPr lang="en-US" dirty="0"/>
              <a:t>Microservices are not suitable for all apps, but for large, scalable and long-term evolving applications</a:t>
            </a:r>
          </a:p>
          <a:p>
            <a:pPr marL="571500" indent="-571500">
              <a:buFont typeface="Wingdings" panose="05000000000000000000" pitchFamily="2" charset="2"/>
              <a:buChar char="§"/>
            </a:pPr>
            <a:r>
              <a:rPr lang="en-US" dirty="0"/>
              <a:t>Containers solve many deployment issues</a:t>
            </a:r>
          </a:p>
          <a:p>
            <a:pPr marL="571500" indent="-571500">
              <a:buFont typeface="Wingdings" panose="05000000000000000000" pitchFamily="2" charset="2"/>
              <a:buChar char="§"/>
            </a:pPr>
            <a:r>
              <a:rPr lang="en-US" dirty="0"/>
              <a:t>Containers will be ubiquitous, soon, now! </a:t>
            </a:r>
          </a:p>
          <a:p>
            <a:pPr marL="571500" indent="-571500">
              <a:buFont typeface="Wingdings" panose="05000000000000000000" pitchFamily="2" charset="2"/>
              <a:buChar char="§"/>
            </a:pPr>
            <a:endParaRPr lang="en-US" sz="3600" dirty="0"/>
          </a:p>
        </p:txBody>
      </p:sp>
    </p:spTree>
    <p:extLst>
      <p:ext uri="{BB962C8B-B14F-4D97-AF65-F5344CB8AC3E}">
        <p14:creationId xmlns:p14="http://schemas.microsoft.com/office/powerpoint/2010/main" val="32923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txBox="1">
            <a:spLocks/>
          </p:cNvSpPr>
          <p:nvPr/>
        </p:nvSpPr>
        <p:spPr>
          <a:xfrm>
            <a:off x="1341437" y="3040062"/>
            <a:ext cx="4572000"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Cesar de la Torre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Sr. Program Manager</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.NET Product Team</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Microsoft Corp.</a:t>
            </a:r>
          </a:p>
        </p:txBody>
      </p:sp>
      <p:sp>
        <p:nvSpPr>
          <p:cNvPr id="3" name="Rectangle 2"/>
          <p:cNvSpPr/>
          <p:nvPr/>
        </p:nvSpPr>
        <p:spPr>
          <a:xfrm>
            <a:off x="1348417" y="5173662"/>
            <a:ext cx="3390031"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Twitter: @</a:t>
            </a:r>
            <a:r>
              <a:rPr kumimoji="0" lang="en-US" sz="2000" b="0" i="0" u="none" strike="noStrike" kern="1200" cap="none" spc="0" normalizeH="0" baseline="0" noProof="0" dirty="0" err="1">
                <a:ln>
                  <a:noFill/>
                </a:ln>
                <a:solidFill>
                  <a:srgbClr val="FFFFFF"/>
                </a:solidFill>
                <a:effectLst/>
                <a:uLnTx/>
                <a:uFillTx/>
                <a:latin typeface="Segoe UI Light"/>
                <a:ea typeface="+mn-ea"/>
                <a:cs typeface="+mn-cs"/>
              </a:rPr>
              <a:t>cesardelatorre</a:t>
            </a: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Email: cesardl@microsoft.com</a:t>
            </a:r>
          </a:p>
        </p:txBody>
      </p:sp>
      <p:sp>
        <p:nvSpPr>
          <p:cNvPr id="4" name="Text Placeholder 4"/>
          <p:cNvSpPr txBox="1">
            <a:spLocks/>
          </p:cNvSpPr>
          <p:nvPr/>
        </p:nvSpPr>
        <p:spPr>
          <a:xfrm>
            <a:off x="6827837" y="3040062"/>
            <a:ext cx="4572000"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Glenn Condron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Sr. Program Manager</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ASP.NET Product Team</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Microsoft Corp.</a:t>
            </a:r>
          </a:p>
        </p:txBody>
      </p:sp>
      <p:sp>
        <p:nvSpPr>
          <p:cNvPr id="5" name="Rectangle 4"/>
          <p:cNvSpPr/>
          <p:nvPr/>
        </p:nvSpPr>
        <p:spPr>
          <a:xfrm>
            <a:off x="6834817" y="5173662"/>
            <a:ext cx="3390031"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Twitter: @</a:t>
            </a:r>
            <a:r>
              <a:rPr kumimoji="0" lang="en-US" sz="2000" b="0" i="0" u="none" strike="noStrike" kern="1200" cap="none" spc="0" normalizeH="0" baseline="0" noProof="0" dirty="0" err="1">
                <a:ln>
                  <a:noFill/>
                </a:ln>
                <a:solidFill>
                  <a:srgbClr val="FFFFFF"/>
                </a:solidFill>
                <a:effectLst/>
                <a:uLnTx/>
                <a:uFillTx/>
                <a:latin typeface="Segoe UI Light"/>
                <a:ea typeface="+mn-ea"/>
                <a:cs typeface="+mn-cs"/>
              </a:rPr>
              <a:t>condrong</a:t>
            </a: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Email: glennc@microsoft.com</a:t>
            </a:r>
          </a:p>
        </p:txBody>
      </p:sp>
      <p:sp>
        <p:nvSpPr>
          <p:cNvPr id="9" name="Rectangle 8"/>
          <p:cNvSpPr/>
          <p:nvPr/>
        </p:nvSpPr>
        <p:spPr bwMode="auto">
          <a:xfrm>
            <a:off x="0" y="1343771"/>
            <a:ext cx="12436475" cy="934291"/>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12" name="Group 11"/>
          <p:cNvGrpSpPr>
            <a:grpSpLocks noChangeAspect="1"/>
          </p:cNvGrpSpPr>
          <p:nvPr/>
        </p:nvGrpSpPr>
        <p:grpSpPr>
          <a:xfrm>
            <a:off x="808037" y="1127770"/>
            <a:ext cx="1376465" cy="1376465"/>
            <a:chOff x="274638" y="710569"/>
            <a:chExt cx="2076450" cy="2076450"/>
          </a:xfrm>
        </p:grpSpPr>
        <p:sp>
          <p:nvSpPr>
            <p:cNvPr id="10" name="Oval 9"/>
            <p:cNvSpPr/>
            <p:nvPr/>
          </p:nvSpPr>
          <p:spPr bwMode="auto">
            <a:xfrm>
              <a:off x="274638" y="710569"/>
              <a:ext cx="2076450" cy="2076450"/>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p:cNvSpPr>
              <a:spLocks noEditPoints="1"/>
            </p:cNvSpPr>
            <p:nvPr/>
          </p:nvSpPr>
          <p:spPr bwMode="auto">
            <a:xfrm>
              <a:off x="908051" y="1089982"/>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21716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r="18502" b="7107"/>
          <a:stretch/>
        </p:blipFill>
        <p:spPr>
          <a:xfrm>
            <a:off x="2262263" y="754061"/>
            <a:ext cx="9459694" cy="6057554"/>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5789" b="24812"/>
          <a:stretch/>
        </p:blipFill>
        <p:spPr>
          <a:xfrm>
            <a:off x="-1" y="3017284"/>
            <a:ext cx="5037229" cy="3977240"/>
          </a:xfrm>
          <a:prstGeom prst="rect">
            <a:avLst/>
          </a:prstGeom>
        </p:spPr>
      </p:pic>
      <p:sp>
        <p:nvSpPr>
          <p:cNvPr id="5" name="Title 4"/>
          <p:cNvSpPr>
            <a:spLocks noGrp="1"/>
          </p:cNvSpPr>
          <p:nvPr>
            <p:ph type="title"/>
          </p:nvPr>
        </p:nvSpPr>
        <p:spPr/>
        <p:txBody>
          <a:bodyPr/>
          <a:lstStyle/>
          <a:p>
            <a:r>
              <a:rPr lang="en-US" dirty="0"/>
              <a:t>Please Complete An Evaluation Form</a:t>
            </a:r>
            <a:br>
              <a:rPr lang="en-US" dirty="0"/>
            </a:br>
            <a:r>
              <a:rPr lang="en-US" dirty="0"/>
              <a:t>for every session you attend. </a:t>
            </a:r>
          </a:p>
        </p:txBody>
      </p:sp>
      <p:sp>
        <p:nvSpPr>
          <p:cNvPr id="7" name="Rectangle 6"/>
          <p:cNvSpPr/>
          <p:nvPr/>
        </p:nvSpPr>
        <p:spPr>
          <a:xfrm>
            <a:off x="292592" y="1816547"/>
            <a:ext cx="10954846" cy="757130"/>
          </a:xfrm>
          <a:prstGeom prst="rect">
            <a:avLst/>
          </a:prstGeom>
        </p:spPr>
        <p:txBody>
          <a:bodyPr vert="horz" wrap="square" lIns="146304" tIns="91440" rIns="146304" bIns="91440" rtlCol="0" anchor="t">
            <a:no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34416">
                      <a:srgbClr val="0078D7"/>
                    </a:gs>
                    <a:gs pos="83000">
                      <a:srgbClr val="0078D7"/>
                    </a:gs>
                  </a:gsLst>
                  <a:lin ang="5400000" scaled="0"/>
                </a:gradFill>
                <a:effectLst/>
                <a:uLnTx/>
                <a:uFillTx/>
                <a:latin typeface="Segoe UI Light"/>
                <a:ea typeface="+mn-ea"/>
                <a:cs typeface="Segoe UI" pitchFamily="34" charset="0"/>
              </a:rPr>
              <a:t>Your input is important!</a:t>
            </a:r>
          </a:p>
        </p:txBody>
      </p:sp>
      <p:sp>
        <p:nvSpPr>
          <p:cNvPr id="8" name="Rectangle 7"/>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494">
                      <a:srgbClr val="505050"/>
                    </a:gs>
                    <a:gs pos="18182">
                      <a:srgbClr val="505050"/>
                    </a:gs>
                  </a:gsLst>
                  <a:lin ang="5400000" scaled="1"/>
                </a:gradFill>
                <a:effectLst/>
                <a:uLnTx/>
                <a:uFillTx/>
                <a:latin typeface="Segoe UI Semilight"/>
                <a:ea typeface="+mn-ea"/>
                <a:cs typeface="+mn-cs"/>
              </a:rPr>
              <a:t>#</a:t>
            </a:r>
            <a:r>
              <a:rPr kumimoji="0" lang="en-US" sz="2400" b="0" i="0" u="none" strike="noStrike" kern="1200" cap="none" spc="0" normalizeH="0" baseline="0" noProof="0" dirty="0" err="1">
                <a:ln>
                  <a:noFill/>
                </a:ln>
                <a:gradFill>
                  <a:gsLst>
                    <a:gs pos="6494">
                      <a:srgbClr val="505050"/>
                    </a:gs>
                    <a:gs pos="18182">
                      <a:srgbClr val="505050"/>
                    </a:gs>
                  </a:gsLst>
                  <a:lin ang="5400000" scaled="1"/>
                </a:gradFill>
                <a:effectLst/>
                <a:uLnTx/>
                <a:uFillTx/>
                <a:latin typeface="Segoe UI Semilight"/>
                <a:ea typeface="+mn-ea"/>
                <a:cs typeface="+mn-cs"/>
              </a:rPr>
              <a:t>MSBuild</a:t>
            </a:r>
            <a:endParaRPr kumimoji="0" lang="en-US" sz="2400" b="0" i="0" u="none" strike="noStrike" kern="1200" cap="none" spc="0" normalizeH="0" baseline="0" noProof="0" dirty="0">
              <a:ln>
                <a:noFill/>
              </a:ln>
              <a:gradFill>
                <a:gsLst>
                  <a:gs pos="6494">
                    <a:srgbClr val="505050"/>
                  </a:gs>
                  <a:gs pos="18182">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978573" cy="1181862"/>
          </a:xfrm>
        </p:spPr>
        <p:txBody>
          <a:bodyPr/>
          <a:lstStyle/>
          <a:p>
            <a:r>
              <a:rPr lang="en-US" dirty="0"/>
              <a:t>Demo: </a:t>
            </a:r>
            <a:r>
              <a:rPr lang="en-US" dirty="0" err="1"/>
              <a:t>eShopOnContainers</a:t>
            </a:r>
            <a:endParaRPr lang="en-US" dirty="0"/>
          </a:p>
        </p:txBody>
      </p:sp>
    </p:spTree>
    <p:extLst>
      <p:ext uri="{BB962C8B-B14F-4D97-AF65-F5344CB8AC3E}">
        <p14:creationId xmlns:p14="http://schemas.microsoft.com/office/powerpoint/2010/main" val="1165692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28054" y="4117106"/>
            <a:ext cx="4724440" cy="797517"/>
          </a:xfrm>
          <a:prstGeom prst="rect">
            <a:avLst/>
          </a:prstGeom>
          <a:solidFill>
            <a:srgbClr val="54BCB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Segoe UI"/>
              <a:ea typeface="+mn-ea"/>
              <a:cs typeface="Segoe UI Light" pitchFamily="34" charset="0"/>
            </a:endParaRPr>
          </a:p>
        </p:txBody>
      </p:sp>
      <p:sp>
        <p:nvSpPr>
          <p:cNvPr id="8" name="Rectangle 7"/>
          <p:cNvSpPr/>
          <p:nvPr/>
        </p:nvSpPr>
        <p:spPr>
          <a:xfrm>
            <a:off x="1028054" y="4962265"/>
            <a:ext cx="4724440" cy="1149617"/>
          </a:xfrm>
          <a:prstGeom prst="rect">
            <a:avLst/>
          </a:prstGeom>
          <a:solidFill>
            <a:srgbClr val="5D6979"/>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9" name="Rectangle 8"/>
          <p:cNvSpPr/>
          <p:nvPr/>
        </p:nvSpPr>
        <p:spPr>
          <a:xfrm>
            <a:off x="1024897" y="3258114"/>
            <a:ext cx="4727597" cy="806625"/>
          </a:xfrm>
          <a:prstGeom prst="rect">
            <a:avLst/>
          </a:prstGeom>
          <a:solidFill>
            <a:srgbClr val="F0E9E2"/>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p:cNvSpPr/>
          <p:nvPr/>
        </p:nvSpPr>
        <p:spPr>
          <a:xfrm>
            <a:off x="2515559" y="4942447"/>
            <a:ext cx="1744945" cy="406265"/>
          </a:xfrm>
          <a:prstGeom prst="rect">
            <a:avLst/>
          </a:prstGeom>
        </p:spPr>
        <p:txBody>
          <a:bodyPr wrap="square">
            <a:spAutoFit/>
          </a:bodyP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Infrastructure</a:t>
            </a:r>
          </a:p>
        </p:txBody>
      </p:sp>
      <p:sp>
        <p:nvSpPr>
          <p:cNvPr id="11" name="Rectangle 10"/>
          <p:cNvSpPr/>
          <p:nvPr/>
        </p:nvSpPr>
        <p:spPr>
          <a:xfrm>
            <a:off x="6673636" y="3258113"/>
            <a:ext cx="4727597" cy="806625"/>
          </a:xfrm>
          <a:prstGeom prst="rect">
            <a:avLst/>
          </a:prstGeom>
          <a:solidFill>
            <a:srgbClr val="61AEFF"/>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15" name="Rectangle 14"/>
          <p:cNvSpPr/>
          <p:nvPr/>
        </p:nvSpPr>
        <p:spPr>
          <a:xfrm>
            <a:off x="1024898" y="1931576"/>
            <a:ext cx="1444410" cy="1274170"/>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7" name="Rectangle 16"/>
          <p:cNvSpPr/>
          <p:nvPr/>
        </p:nvSpPr>
        <p:spPr>
          <a:xfrm>
            <a:off x="6673636" y="4962265"/>
            <a:ext cx="4724440" cy="1149617"/>
          </a:xfrm>
          <a:prstGeom prst="rect">
            <a:avLst/>
          </a:prstGeom>
          <a:solidFill>
            <a:srgbClr val="5D6979"/>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18" name="Rectangle 17"/>
          <p:cNvSpPr/>
          <p:nvPr/>
        </p:nvSpPr>
        <p:spPr>
          <a:xfrm>
            <a:off x="8114889" y="4942447"/>
            <a:ext cx="1744945" cy="406265"/>
          </a:xfrm>
          <a:prstGeom prst="rect">
            <a:avLst/>
          </a:prstGeom>
        </p:spPr>
        <p:txBody>
          <a:bodyPr wrap="square">
            <a:spAutoFit/>
          </a:bodyP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Infrastructure</a:t>
            </a:r>
          </a:p>
        </p:txBody>
      </p:sp>
      <p:sp>
        <p:nvSpPr>
          <p:cNvPr id="19" name="Rectangle 18"/>
          <p:cNvSpPr/>
          <p:nvPr/>
        </p:nvSpPr>
        <p:spPr>
          <a:xfrm>
            <a:off x="6673636" y="4117106"/>
            <a:ext cx="4724440" cy="797517"/>
          </a:xfrm>
          <a:prstGeom prst="rect">
            <a:avLst/>
          </a:prstGeom>
          <a:solidFill>
            <a:srgbClr val="54BCB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Segoe UI"/>
              <a:ea typeface="+mn-ea"/>
              <a:cs typeface="Segoe UI Light" pitchFamily="34" charset="0"/>
            </a:endParaRPr>
          </a:p>
        </p:txBody>
      </p:sp>
      <p:sp>
        <p:nvSpPr>
          <p:cNvPr id="20" name="Rectangle 19"/>
          <p:cNvSpPr/>
          <p:nvPr/>
        </p:nvSpPr>
        <p:spPr>
          <a:xfrm>
            <a:off x="2665828" y="1931576"/>
            <a:ext cx="1444410" cy="1274170"/>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1" name="Rectangle 20"/>
          <p:cNvSpPr/>
          <p:nvPr/>
        </p:nvSpPr>
        <p:spPr>
          <a:xfrm>
            <a:off x="4306758" y="1931576"/>
            <a:ext cx="1444410" cy="1274170"/>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2" name="Rectangle 21"/>
          <p:cNvSpPr/>
          <p:nvPr/>
        </p:nvSpPr>
        <p:spPr>
          <a:xfrm>
            <a:off x="1024898" y="1465514"/>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p:cNvSpPr/>
          <p:nvPr/>
        </p:nvSpPr>
        <p:spPr>
          <a:xfrm>
            <a:off x="2665828" y="1465514"/>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4" name="Rectangle 23"/>
          <p:cNvSpPr/>
          <p:nvPr/>
        </p:nvSpPr>
        <p:spPr>
          <a:xfrm>
            <a:off x="4306758" y="1465514"/>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5" name="Rectangle 24"/>
          <p:cNvSpPr/>
          <p:nvPr/>
        </p:nvSpPr>
        <p:spPr>
          <a:xfrm>
            <a:off x="1024898" y="999453"/>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6" name="Rectangle 25"/>
          <p:cNvSpPr/>
          <p:nvPr/>
        </p:nvSpPr>
        <p:spPr>
          <a:xfrm>
            <a:off x="2665828" y="999453"/>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7" name="Rectangle 26"/>
          <p:cNvSpPr/>
          <p:nvPr/>
        </p:nvSpPr>
        <p:spPr>
          <a:xfrm>
            <a:off x="4306758" y="999453"/>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4" name="Rectangle 33"/>
          <p:cNvSpPr/>
          <p:nvPr/>
        </p:nvSpPr>
        <p:spPr>
          <a:xfrm>
            <a:off x="1024898" y="4316422"/>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Host Operating System</a:t>
            </a:r>
          </a:p>
        </p:txBody>
      </p:sp>
      <p:sp>
        <p:nvSpPr>
          <p:cNvPr id="35" name="Rectangle 34"/>
          <p:cNvSpPr/>
          <p:nvPr/>
        </p:nvSpPr>
        <p:spPr>
          <a:xfrm>
            <a:off x="1024897" y="3450471"/>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ＭＳ Ｐゴシック" charset="0"/>
                <a:cs typeface="Segoe UI Light" pitchFamily="34" charset="0"/>
              </a:rPr>
              <a:t>Hypervisor</a:t>
            </a:r>
          </a:p>
        </p:txBody>
      </p:sp>
      <p:sp>
        <p:nvSpPr>
          <p:cNvPr id="36" name="Rectangle 35"/>
          <p:cNvSpPr/>
          <p:nvPr/>
        </p:nvSpPr>
        <p:spPr>
          <a:xfrm>
            <a:off x="1024898" y="2352773"/>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37" name="Rectangle 36"/>
          <p:cNvSpPr/>
          <p:nvPr/>
        </p:nvSpPr>
        <p:spPr>
          <a:xfrm>
            <a:off x="1024898" y="1501599"/>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38" name="Rectangle 37"/>
          <p:cNvSpPr/>
          <p:nvPr/>
        </p:nvSpPr>
        <p:spPr>
          <a:xfrm>
            <a:off x="1024898" y="1030043"/>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1</a:t>
            </a:r>
          </a:p>
        </p:txBody>
      </p:sp>
      <p:sp>
        <p:nvSpPr>
          <p:cNvPr id="39" name="Rectangle 38"/>
          <p:cNvSpPr/>
          <p:nvPr/>
        </p:nvSpPr>
        <p:spPr>
          <a:xfrm>
            <a:off x="2662084" y="2347222"/>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40" name="Rectangle 39"/>
          <p:cNvSpPr/>
          <p:nvPr/>
        </p:nvSpPr>
        <p:spPr>
          <a:xfrm>
            <a:off x="2662084" y="148519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41" name="Rectangle 40"/>
          <p:cNvSpPr/>
          <p:nvPr/>
        </p:nvSpPr>
        <p:spPr>
          <a:xfrm>
            <a:off x="2662084" y="1013634"/>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2</a:t>
            </a:r>
          </a:p>
        </p:txBody>
      </p:sp>
      <p:sp>
        <p:nvSpPr>
          <p:cNvPr id="42" name="Rectangle 41"/>
          <p:cNvSpPr/>
          <p:nvPr/>
        </p:nvSpPr>
        <p:spPr>
          <a:xfrm>
            <a:off x="4299270" y="2341888"/>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43" name="Rectangle 42"/>
          <p:cNvSpPr/>
          <p:nvPr/>
        </p:nvSpPr>
        <p:spPr>
          <a:xfrm>
            <a:off x="4306758" y="1474427"/>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44" name="Rectangle 43"/>
          <p:cNvSpPr/>
          <p:nvPr/>
        </p:nvSpPr>
        <p:spPr>
          <a:xfrm>
            <a:off x="4306758" y="100287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3</a:t>
            </a:r>
          </a:p>
        </p:txBody>
      </p:sp>
      <p:sp>
        <p:nvSpPr>
          <p:cNvPr id="45" name="Rectangle 44"/>
          <p:cNvSpPr/>
          <p:nvPr/>
        </p:nvSpPr>
        <p:spPr>
          <a:xfrm>
            <a:off x="6673636" y="2797361"/>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6" name="Rectangle 45"/>
          <p:cNvSpPr/>
          <p:nvPr/>
        </p:nvSpPr>
        <p:spPr>
          <a:xfrm>
            <a:off x="8314567" y="2797361"/>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7" name="Rectangle 46"/>
          <p:cNvSpPr/>
          <p:nvPr/>
        </p:nvSpPr>
        <p:spPr>
          <a:xfrm>
            <a:off x="9955497" y="2797361"/>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8" name="Rectangle 47"/>
          <p:cNvSpPr/>
          <p:nvPr/>
        </p:nvSpPr>
        <p:spPr>
          <a:xfrm>
            <a:off x="6673636" y="2331300"/>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9" name="Rectangle 48"/>
          <p:cNvSpPr/>
          <p:nvPr/>
        </p:nvSpPr>
        <p:spPr>
          <a:xfrm>
            <a:off x="8314567" y="2331300"/>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0" name="Rectangle 49"/>
          <p:cNvSpPr/>
          <p:nvPr/>
        </p:nvSpPr>
        <p:spPr>
          <a:xfrm>
            <a:off x="9955497" y="2331300"/>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1" name="Rectangle 50"/>
          <p:cNvSpPr/>
          <p:nvPr/>
        </p:nvSpPr>
        <p:spPr>
          <a:xfrm>
            <a:off x="6673636" y="2833446"/>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2" name="Rectangle 51"/>
          <p:cNvSpPr/>
          <p:nvPr/>
        </p:nvSpPr>
        <p:spPr>
          <a:xfrm>
            <a:off x="6673636" y="236189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1</a:t>
            </a:r>
          </a:p>
        </p:txBody>
      </p:sp>
      <p:sp>
        <p:nvSpPr>
          <p:cNvPr id="53" name="Rectangle 52"/>
          <p:cNvSpPr/>
          <p:nvPr/>
        </p:nvSpPr>
        <p:spPr>
          <a:xfrm>
            <a:off x="8310822" y="2817037"/>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4" name="Rectangle 53"/>
          <p:cNvSpPr/>
          <p:nvPr/>
        </p:nvSpPr>
        <p:spPr>
          <a:xfrm>
            <a:off x="8310822" y="2345481"/>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2</a:t>
            </a:r>
          </a:p>
        </p:txBody>
      </p:sp>
      <p:sp>
        <p:nvSpPr>
          <p:cNvPr id="55" name="Rectangle 54"/>
          <p:cNvSpPr/>
          <p:nvPr/>
        </p:nvSpPr>
        <p:spPr>
          <a:xfrm>
            <a:off x="9955497" y="2806274"/>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6" name="Rectangle 55"/>
          <p:cNvSpPr/>
          <p:nvPr/>
        </p:nvSpPr>
        <p:spPr>
          <a:xfrm>
            <a:off x="9955497" y="2334718"/>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3</a:t>
            </a:r>
          </a:p>
        </p:txBody>
      </p:sp>
      <p:sp>
        <p:nvSpPr>
          <p:cNvPr id="57" name="Rectangle 56"/>
          <p:cNvSpPr/>
          <p:nvPr/>
        </p:nvSpPr>
        <p:spPr>
          <a:xfrm>
            <a:off x="6676029" y="3449859"/>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Container Engine</a:t>
            </a:r>
          </a:p>
        </p:txBody>
      </p:sp>
      <p:sp>
        <p:nvSpPr>
          <p:cNvPr id="58" name="Rectangle 57"/>
          <p:cNvSpPr/>
          <p:nvPr/>
        </p:nvSpPr>
        <p:spPr>
          <a:xfrm>
            <a:off x="6676029" y="4300352"/>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Operating System</a:t>
            </a:r>
          </a:p>
        </p:txBody>
      </p:sp>
      <p:sp>
        <p:nvSpPr>
          <p:cNvPr id="2" name="Rectangle 1"/>
          <p:cNvSpPr/>
          <p:nvPr/>
        </p:nvSpPr>
        <p:spPr>
          <a:xfrm>
            <a:off x="2032868" y="106238"/>
            <a:ext cx="3076483"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Virtual Machines</a:t>
            </a:r>
          </a:p>
        </p:txBody>
      </p:sp>
      <p:sp>
        <p:nvSpPr>
          <p:cNvPr id="59" name="Rectangle 58"/>
          <p:cNvSpPr/>
          <p:nvPr/>
        </p:nvSpPr>
        <p:spPr>
          <a:xfrm>
            <a:off x="7681606" y="106238"/>
            <a:ext cx="3352200"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Docker Containers</a:t>
            </a:r>
          </a:p>
        </p:txBody>
      </p:sp>
      <p:pic>
        <p:nvPicPr>
          <p:cNvPr id="3" name="Picture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126185" y="5378345"/>
            <a:ext cx="537327" cy="537327"/>
          </a:xfrm>
          <a:prstGeom prst="rect">
            <a:avLst/>
          </a:prstGeom>
        </p:spPr>
      </p:pic>
      <p:pic>
        <p:nvPicPr>
          <p:cNvPr id="4" name="Picture 3"/>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975626" y="5254310"/>
            <a:ext cx="770818" cy="688987"/>
          </a:xfrm>
          <a:prstGeom prst="rect">
            <a:avLst/>
          </a:prstGeom>
        </p:spPr>
      </p:pic>
      <p:pic>
        <p:nvPicPr>
          <p:cNvPr id="2048" name="Picture 2047"/>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066652" y="5280682"/>
            <a:ext cx="678476" cy="678476"/>
          </a:xfrm>
          <a:prstGeom prst="rect">
            <a:avLst/>
          </a:prstGeom>
        </p:spPr>
      </p:pic>
      <p:pic>
        <p:nvPicPr>
          <p:cNvPr id="62" name="Picture 61"/>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805074" y="5385455"/>
            <a:ext cx="537327" cy="537327"/>
          </a:xfrm>
          <a:prstGeom prst="rect">
            <a:avLst/>
          </a:prstGeom>
        </p:spPr>
      </p:pic>
      <p:pic>
        <p:nvPicPr>
          <p:cNvPr id="63" name="Picture 6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9654514" y="5261420"/>
            <a:ext cx="770818" cy="688987"/>
          </a:xfrm>
          <a:prstGeom prst="rect">
            <a:avLst/>
          </a:prstGeom>
        </p:spPr>
      </p:pic>
      <p:pic>
        <p:nvPicPr>
          <p:cNvPr id="64" name="Picture 6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745541" y="5287792"/>
            <a:ext cx="678476" cy="678476"/>
          </a:xfrm>
          <a:prstGeom prst="rect">
            <a:avLst/>
          </a:prstGeom>
        </p:spPr>
      </p:pic>
      <p:sp>
        <p:nvSpPr>
          <p:cNvPr id="60" name="Rectangle 59"/>
          <p:cNvSpPr/>
          <p:nvPr/>
        </p:nvSpPr>
        <p:spPr>
          <a:xfrm>
            <a:off x="5149930" y="101927"/>
            <a:ext cx="2258952"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compared to</a:t>
            </a:r>
          </a:p>
        </p:txBody>
      </p:sp>
    </p:spTree>
    <p:extLst>
      <p:ext uri="{BB962C8B-B14F-4D97-AF65-F5344CB8AC3E}">
        <p14:creationId xmlns:p14="http://schemas.microsoft.com/office/powerpoint/2010/main" val="4183512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Docker Engine </a:t>
            </a:r>
            <a:r>
              <a:rPr lang="es-ES" dirty="0" err="1">
                <a:latin typeface="Segoe UI Light" panose="020B0502040204020203" pitchFamily="34" charset="0"/>
                <a:cs typeface="Segoe UI Light" panose="020B0502040204020203" pitchFamily="34" charset="0"/>
              </a:rPr>
              <a:t>for</a:t>
            </a:r>
            <a:r>
              <a:rPr lang="es-ES" dirty="0">
                <a:latin typeface="Segoe UI Light" panose="020B0502040204020203" pitchFamily="34" charset="0"/>
                <a:cs typeface="Segoe UI Light" panose="020B0502040204020203" pitchFamily="34" charset="0"/>
              </a:rPr>
              <a:t> Linux and Windows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5</a:t>
            </a:fld>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11" name="Image 1"/>
          <p:cNvPicPr>
            <a:picLocks noChangeAspect="1"/>
          </p:cNvPicPr>
          <p:nvPr/>
        </p:nvPicPr>
        <p:blipFill>
          <a:blip r:embed="rId3"/>
          <a:stretch>
            <a:fillRect/>
          </a:stretch>
        </p:blipFill>
        <p:spPr>
          <a:xfrm>
            <a:off x="1306497" y="1435469"/>
            <a:ext cx="9823163" cy="4748027"/>
          </a:xfrm>
          <a:prstGeom prst="rect">
            <a:avLst/>
          </a:prstGeom>
        </p:spPr>
      </p:pic>
    </p:spTree>
    <p:extLst>
      <p:ext uri="{BB962C8B-B14F-4D97-AF65-F5344CB8AC3E}">
        <p14:creationId xmlns:p14="http://schemas.microsoft.com/office/powerpoint/2010/main" val="214900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Windows Server Docker Containers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6</a:t>
            </a:fld>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37" y="2049462"/>
            <a:ext cx="10551080" cy="3269105"/>
          </a:xfrm>
          <a:prstGeom prst="rect">
            <a:avLst/>
          </a:prstGeom>
        </p:spPr>
      </p:pic>
    </p:spTree>
    <p:extLst>
      <p:ext uri="{BB962C8B-B14F-4D97-AF65-F5344CB8AC3E}">
        <p14:creationId xmlns:p14="http://schemas.microsoft.com/office/powerpoint/2010/main" val="24391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0028237" y="0"/>
            <a:ext cx="2408238" cy="69685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Rectangle 5"/>
          <p:cNvSpPr/>
          <p:nvPr/>
        </p:nvSpPr>
        <p:spPr bwMode="auto">
          <a:xfrm>
            <a:off x="-23021" y="29170"/>
            <a:ext cx="2408238" cy="69685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050" name="Picture 2" descr="https://msdnshared.blob.core.windows.net/media/2016/04/Fig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7" y="0"/>
            <a:ext cx="10561637" cy="6968504"/>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p:cNvSpPr/>
          <p:nvPr/>
        </p:nvSpPr>
        <p:spPr>
          <a:xfrm rot="16200000">
            <a:off x="6523037" y="3802062"/>
            <a:ext cx="228600" cy="5410200"/>
          </a:xfrm>
          <a:prstGeom prst="leftBrace">
            <a:avLst>
              <a:gd name="adj1" fmla="val 8333"/>
              <a:gd name="adj2" fmla="val 49773"/>
            </a:avLst>
          </a:prstGeom>
          <a:ln>
            <a:solidFill>
              <a:schemeClr val="accent6">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3" name="Picture 2" descr="Image result for window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1" y="5057449"/>
            <a:ext cx="535626" cy="5356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Linux logo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 y="3255991"/>
            <a:ext cx="388804" cy="45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113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675437" cy="6994525"/>
          </a:xfrm>
          <a:prstGeom prst="rect">
            <a:avLst/>
          </a:prstGeom>
          <a:solidFill>
            <a:srgbClr val="398B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a:xfrm>
            <a:off x="61118" y="75701"/>
            <a:ext cx="6553200" cy="1015663"/>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a:ea typeface="+mn-ea"/>
                <a:cs typeface="+mn-cs"/>
              </a:rPr>
              <a:t>Docker and .NET</a:t>
            </a:r>
          </a:p>
        </p:txBody>
      </p:sp>
      <p:sp>
        <p:nvSpPr>
          <p:cNvPr id="7" name="Rectangle 6"/>
          <p:cNvSpPr/>
          <p:nvPr/>
        </p:nvSpPr>
        <p:spPr>
          <a:xfrm>
            <a:off x="731837" y="1741994"/>
            <a:ext cx="5638800" cy="2677656"/>
          </a:xfrm>
          <a:prstGeom prst="rect">
            <a:avLst/>
          </a:prstGeom>
        </p:spPr>
        <p:txBody>
          <a:bodyPr wrap="square">
            <a:spAutoFit/>
          </a:body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.NET Core </a:t>
            </a: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Docker images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   </a:t>
            </a:r>
            <a:r>
              <a:rPr lang="en-US" sz="2800" dirty="0">
                <a:solidFill>
                  <a:srgbClr val="FFFFFF"/>
                </a:solidFill>
                <a:latin typeface="Segoe UI Light"/>
                <a:cs typeface="Times New Roman" panose="02020603050405020304" pitchFamily="18" charset="0"/>
              </a:rPr>
              <a:t>xPlat. (Linux &amp; Windows)</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.NET Framework </a:t>
            </a: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images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   Windows only</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951037" y="5326062"/>
            <a:ext cx="3096241" cy="1343253"/>
          </a:xfrm>
          <a:prstGeom prst="rect">
            <a:avLst/>
          </a:prstGeom>
        </p:spPr>
      </p:pic>
      <p:sp>
        <p:nvSpPr>
          <p:cNvPr id="2" name="Rectangle 1"/>
          <p:cNvSpPr/>
          <p:nvPr/>
        </p:nvSpPr>
        <p:spPr>
          <a:xfrm>
            <a:off x="1874837" y="4956730"/>
            <a:ext cx="2076402"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See at </a:t>
            </a:r>
            <a:r>
              <a:rPr kumimoji="0" lang="en-US" sz="18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hlinkClick r:id="rId4"/>
              </a:rPr>
              <a:t>Docker Hub</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8" name="Picture 4" descr="Image result for dock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5037" y="1427647"/>
            <a:ext cx="46482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bs.twimg.com/media/CnSOGGzUIAAaD2N.jpg:large"/>
          <p:cNvPicPr>
            <a:picLocks noChangeAspect="1" noChangeArrowheads="1"/>
          </p:cNvPicPr>
          <p:nvPr/>
        </p:nvPicPr>
        <p:blipFill rotWithShape="1">
          <a:blip r:embed="rId6">
            <a:extLst>
              <a:ext uri="{28A0092B-C50C-407E-A947-70E740481C1C}">
                <a14:useLocalDpi xmlns:a14="http://schemas.microsoft.com/office/drawing/2010/main" val="0"/>
              </a:ext>
            </a:extLst>
          </a:blip>
          <a:srcRect l="13782" t="2612" r="58311" b="59304"/>
          <a:stretch/>
        </p:blipFill>
        <p:spPr bwMode="auto">
          <a:xfrm>
            <a:off x="7818437" y="182086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193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00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bwMode="auto">
          <a:xfrm>
            <a:off x="914775" y="388336"/>
            <a:ext cx="10698363" cy="5852096"/>
          </a:xfrm>
          <a:prstGeom prst="rect">
            <a:avLst/>
          </a:prstGeom>
        </p:spPr>
      </p:pic>
    </p:spTree>
    <p:extLst>
      <p:ext uri="{BB962C8B-B14F-4D97-AF65-F5344CB8AC3E}">
        <p14:creationId xmlns:p14="http://schemas.microsoft.com/office/powerpoint/2010/main" val="78187092"/>
      </p:ext>
    </p:extLst>
  </p:cSld>
  <p:clrMapOvr>
    <a:masterClrMapping/>
  </p:clrMapOvr>
  <p:transition>
    <p:fade/>
  </p:transition>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C8AF336095DB84A94AB1A4B939C0475" ma:contentTypeVersion="4" ma:contentTypeDescription="Create a new document." ma:contentTypeScope="" ma:versionID="6f8327450122d2e4aedd139501eaa58b">
  <xsd:schema xmlns:xsd="http://www.w3.org/2001/XMLSchema" xmlns:xs="http://www.w3.org/2001/XMLSchema" xmlns:p="http://schemas.microsoft.com/office/2006/metadata/properties" xmlns:ns2="29eeffc7-3a1a-4f16-995c-1b7b58342919" targetNamespace="http://schemas.microsoft.com/office/2006/metadata/properties" ma:root="true" ma:fieldsID="7d6c3be25c216b690a82d24b3f2244b5" ns2:_="">
    <xsd:import namespace="29eeffc7-3a1a-4f16-995c-1b7b5834291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eeffc7-3a1a-4f16-995c-1b7b583429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29eeffc7-3a1a-4f16-995c-1b7b58342919"/>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3.xml><?xml version="1.0" encoding="utf-8"?>
<ds:datastoreItem xmlns:ds="http://schemas.openxmlformats.org/officeDocument/2006/customXml" ds:itemID="{4C47C6CA-B255-4F53-A8A9-1A4E6D0653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eeffc7-3a1a-4f16-995c-1b7b583429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28623</TotalTime>
  <Words>3043</Words>
  <Application>Microsoft Office PowerPoint</Application>
  <PresentationFormat>Custom</PresentationFormat>
  <Paragraphs>688</Paragraphs>
  <Slides>35</Slides>
  <Notes>32</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35</vt:i4>
      </vt:variant>
    </vt:vector>
  </HeadingPairs>
  <TitlesOfParts>
    <vt:vector size="52" baseType="lpstr">
      <vt:lpstr>ＭＳ Ｐゴシック</vt:lpstr>
      <vt:lpstr>Arial</vt:lpstr>
      <vt:lpstr>Arial Unicode MS</vt:lpstr>
      <vt:lpstr>Calibri</vt:lpstr>
      <vt:lpstr>Calibri Light</vt:lpstr>
      <vt:lpstr>Consolas</vt:lpstr>
      <vt:lpstr>Segoe UI</vt:lpstr>
      <vt:lpstr>Segoe UI Light</vt:lpstr>
      <vt:lpstr>Segoe UI Semibold</vt:lpstr>
      <vt:lpstr>Segoe UI Semilight</vt:lpstr>
      <vt:lpstr>Times New Roman</vt:lpstr>
      <vt:lpstr>Wingdings</vt:lpstr>
      <vt:lpstr>5-50111_Build 2017_LIGHT GRAY TEMPLATE</vt:lpstr>
      <vt:lpstr>5-50111_Build 2017_DARK GRAY TEMPLATE</vt:lpstr>
      <vt:lpstr>5-50033_TR23_BO_CT_Template</vt:lpstr>
      <vt:lpstr>Office Theme</vt:lpstr>
      <vt:lpstr>1_5-50111_Build 2017_LIGHT GRAY TEMPLATE</vt:lpstr>
      <vt:lpstr>.NET Core Microservices</vt:lpstr>
      <vt:lpstr>Introduction to .NET on Docker</vt:lpstr>
      <vt:lpstr>PowerPoint Presentation</vt:lpstr>
      <vt:lpstr>PowerPoint Presentation</vt:lpstr>
      <vt:lpstr>Docker Engine for Linux and Windows</vt:lpstr>
      <vt:lpstr>Windows Server Docker Containers</vt:lpstr>
      <vt:lpstr>PowerPoint Presentation</vt:lpstr>
      <vt:lpstr>PowerPoint Presentation</vt:lpstr>
      <vt:lpstr>PowerPoint Presentation</vt:lpstr>
      <vt:lpstr>PowerPoint Presentation</vt:lpstr>
      <vt:lpstr>DevOps Workflow using containers</vt:lpstr>
      <vt:lpstr>Demo: .NET Core on Docker</vt:lpstr>
      <vt:lpstr>Demo:  Visual Studio Docker Tools</vt:lpstr>
      <vt:lpstr>Microservices Architecture</vt:lpstr>
      <vt:lpstr>.NET microservice and container guidance</vt:lpstr>
      <vt:lpstr>PowerPoint Presentation</vt:lpstr>
      <vt:lpstr>PowerPoint Presentation</vt:lpstr>
      <vt:lpstr>Identifying a Domain Model per Microservice or Bounded Context</vt:lpstr>
      <vt:lpstr>Demo  eShopOnContainers and Docker Containers</vt:lpstr>
      <vt:lpstr>PowerPoint Presentation</vt:lpstr>
      <vt:lpstr>PowerPoint Presentation</vt:lpstr>
      <vt:lpstr>PowerPoint Presentation</vt:lpstr>
      <vt:lpstr>Developing Microservices with ASP.NET Core</vt:lpstr>
      <vt:lpstr>Demo  eShopOnContainers and Docker Containers</vt:lpstr>
      <vt:lpstr>PowerPoint Presentation</vt:lpstr>
      <vt:lpstr>PowerPoint Presentation</vt:lpstr>
      <vt:lpstr>Azure Compute Continuum</vt:lpstr>
      <vt:lpstr>Choosing Orchestrators in Azure</vt:lpstr>
      <vt:lpstr>.NET microservice and container guidance</vt:lpstr>
      <vt:lpstr>.NET Architecture Guidance</vt:lpstr>
      <vt:lpstr>Key takeaways</vt:lpstr>
      <vt:lpstr>PowerPoint Presentation</vt:lpstr>
      <vt:lpstr>Please Complete An Evaluation Form for every session you attend. </vt:lpstr>
      <vt:lpstr>PowerPoint Presentation</vt:lpstr>
      <vt:lpstr>Demo: eShopOnContainers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&lt;Speech title here&gt;</dc:subject>
  <dc:creator>&lt;Speaker name here&gt;</dc:creator>
  <cp:keywords>Microsoft Ignite 2016</cp:keywords>
  <dc:description>Template: Mitchell Derrey, Silverfox Productions_x000d_
Formatting: _x000d_
Audience Type:</dc:description>
  <cp:lastModifiedBy>Cesar De la Torre</cp:lastModifiedBy>
  <cp:revision>650</cp:revision>
  <dcterms:created xsi:type="dcterms:W3CDTF">2014-06-10T19:28:25Z</dcterms:created>
  <dcterms:modified xsi:type="dcterms:W3CDTF">2017-05-09T00:35:59Z</dcterms:modified>
  <cp:category>Microsoft Ignite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0x0101004C8AF336095DB84A94AB1A4B939C0475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jogallow@microsoft.com</vt:lpwstr>
  </property>
  <property fmtid="{D5CDD505-2E9C-101B-9397-08002B2CF9AE}" pid="18" name="MSIP_Label_f42aa342-8706-4288-bd11-ebb85995028c_SetDate">
    <vt:lpwstr>2017-05-01T22:54:35.2075965-07:00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